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7" r:id="rId1"/>
  </p:sldMasterIdLst>
  <p:sldIdLst>
    <p:sldId id="256" r:id="rId2"/>
    <p:sldId id="257" r:id="rId3"/>
    <p:sldId id="258" r:id="rId4"/>
    <p:sldId id="260" r:id="rId5"/>
    <p:sldId id="273" r:id="rId6"/>
    <p:sldId id="268" r:id="rId7"/>
    <p:sldId id="275" r:id="rId8"/>
    <p:sldId id="261" r:id="rId9"/>
    <p:sldId id="274" r:id="rId10"/>
    <p:sldId id="265" r:id="rId11"/>
    <p:sldId id="276" r:id="rId12"/>
    <p:sldId id="262" r:id="rId13"/>
    <p:sldId id="264" r:id="rId14"/>
    <p:sldId id="269" r:id="rId15"/>
    <p:sldId id="270" r:id="rId16"/>
    <p:sldId id="271" r:id="rId17"/>
    <p:sldId id="272" r:id="rId1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02756C13-68A7-4FD9-9E2D-43006E5CE6E9}">
          <p14:sldIdLst>
            <p14:sldId id="256"/>
            <p14:sldId id="257"/>
            <p14:sldId id="258"/>
            <p14:sldId id="260"/>
            <p14:sldId id="273"/>
            <p14:sldId id="268"/>
            <p14:sldId id="275"/>
            <p14:sldId id="261"/>
            <p14:sldId id="274"/>
            <p14:sldId id="265"/>
            <p14:sldId id="276"/>
            <p14:sldId id="262"/>
            <p14:sldId id="264"/>
            <p14:sldId id="269"/>
            <p14:sldId id="270"/>
            <p14:sldId id="271"/>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3" d="100"/>
          <a:sy n="73" d="100"/>
        </p:scale>
        <p:origin x="6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A342FC78-123D-43D6-AC3E-BA945FBF10EB}"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283009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342FC78-123D-43D6-AC3E-BA945FBF10EB}"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3956254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342FC78-123D-43D6-AC3E-BA945FBF10EB}"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6DD541-0206-4A1E-9B83-72D9A707AFB1}" type="slidenum">
              <a:rPr lang="es-CL" smtClean="0"/>
              <a:t>‹Nº›</a:t>
            </a:fld>
            <a:endParaRPr lang="es-C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5485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342FC78-123D-43D6-AC3E-BA945FBF10EB}"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2852030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342FC78-123D-43D6-AC3E-BA945FBF10EB}"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6DD541-0206-4A1E-9B83-72D9A707AFB1}" type="slidenum">
              <a:rPr lang="es-CL" smtClean="0"/>
              <a:t>‹Nº›</a:t>
            </a:fld>
            <a:endParaRPr lang="es-C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23864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342FC78-123D-43D6-AC3E-BA945FBF10EB}"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771224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342FC78-123D-43D6-AC3E-BA945FBF10EB}"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873203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342FC78-123D-43D6-AC3E-BA945FBF10EB}"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325293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342FC78-123D-43D6-AC3E-BA945FBF10EB}"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3143701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342FC78-123D-43D6-AC3E-BA945FBF10EB}" type="datetimeFigureOut">
              <a:rPr lang="es-CL" smtClean="0"/>
              <a:t>02-04-2020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9443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342FC78-123D-43D6-AC3E-BA945FBF10EB}" type="datetimeFigureOut">
              <a:rPr lang="es-CL" smtClean="0"/>
              <a:t>02-04-2020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270687792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342FC78-123D-43D6-AC3E-BA945FBF10EB}" type="datetimeFigureOut">
              <a:rPr lang="es-CL" smtClean="0"/>
              <a:t>02-04-2020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6214269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342FC78-123D-43D6-AC3E-BA945FBF10EB}" type="datetimeFigureOut">
              <a:rPr lang="es-CL" smtClean="0"/>
              <a:t>02-04-2020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257084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2FC78-123D-43D6-AC3E-BA945FBF10EB}" type="datetimeFigureOut">
              <a:rPr lang="es-CL" smtClean="0"/>
              <a:t>02-04-2020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1216705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342FC78-123D-43D6-AC3E-BA945FBF10EB}" type="datetimeFigureOut">
              <a:rPr lang="es-CL" smtClean="0"/>
              <a:t>02-04-2020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172550919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342FC78-123D-43D6-AC3E-BA945FBF10EB}" type="datetimeFigureOut">
              <a:rPr lang="es-CL" smtClean="0"/>
              <a:t>02-04-2020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46DD541-0206-4A1E-9B83-72D9A707AFB1}" type="slidenum">
              <a:rPr lang="es-CL" smtClean="0"/>
              <a:t>‹Nº›</a:t>
            </a:fld>
            <a:endParaRPr lang="es-CL"/>
          </a:p>
        </p:txBody>
      </p:sp>
    </p:spTree>
    <p:extLst>
      <p:ext uri="{BB962C8B-B14F-4D97-AF65-F5344CB8AC3E}">
        <p14:creationId xmlns:p14="http://schemas.microsoft.com/office/powerpoint/2010/main" val="783161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42FC78-123D-43D6-AC3E-BA945FBF10EB}" type="datetimeFigureOut">
              <a:rPr lang="es-CL" smtClean="0"/>
              <a:t>02-04-2020</a:t>
            </a:fld>
            <a:endParaRPr lang="es-C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46DD541-0206-4A1E-9B83-72D9A707AFB1}" type="slidenum">
              <a:rPr lang="es-CL" smtClean="0"/>
              <a:t>‹Nº›</a:t>
            </a:fld>
            <a:endParaRPr lang="es-CL"/>
          </a:p>
        </p:txBody>
      </p:sp>
    </p:spTree>
    <p:extLst>
      <p:ext uri="{BB962C8B-B14F-4D97-AF65-F5344CB8AC3E}">
        <p14:creationId xmlns:p14="http://schemas.microsoft.com/office/powerpoint/2010/main" val="3383929238"/>
      </p:ext>
    </p:extLst>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 id="2147483969" r:id="rId12"/>
    <p:sldLayoutId id="2147483970" r:id="rId13"/>
    <p:sldLayoutId id="2147483971" r:id="rId14"/>
    <p:sldLayoutId id="2147483972" r:id="rId15"/>
    <p:sldLayoutId id="214748397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http://mail.google.com/mail/?attid=0.1&amp;disp=emb&amp;view=att&amp;th=11c23fdc431f371b"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rasaac.org/zona_descargas/materiales/2266/01_Sintomas_y_prevencion_Coronavirus_Mayusculas.pdf" TargetMode="External"/><Relationship Id="rId7" Type="http://schemas.openxmlformats.org/officeDocument/2006/relationships/image" Target="http://mail.google.com/mail/?attid=0.1&amp;disp=emb&amp;view=att&amp;th=11c23fdc431f371b" TargetMode="External"/><Relationship Id="rId2" Type="http://schemas.openxmlformats.org/officeDocument/2006/relationships/hyperlink" Target="https://editorialsentir.com/cuento-gratuito-rosa-contra-el-virus/"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afirm.fpg.unc.edu/support-understanding" TargetMode="External"/><Relationship Id="rId4" Type="http://schemas.openxmlformats.org/officeDocument/2006/relationships/hyperlink" Target="http://www.arasaac.org/zona_descargas/materiales/1354/Rutina_para_lavar_las_manos.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http://mail.google.com/mail/?attid=0.1&amp;disp=emb&amp;view=att&amp;th=11c23fdc431f371b" TargetMode="Externa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http://mail.google.com/mail/?attid=0.1&amp;disp=emb&amp;view=att&amp;th=11c23fdc431f371b"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http://mail.google.com/mail/?attid=0.1&amp;disp=emb&amp;view=att&amp;th=11c23fdc431f371b"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http://mail.google.com/mail/?attid=0.1&amp;disp=emb&amp;view=att&amp;th=11c23fdc431f371b"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comisariavirtual.cl/" TargetMode="External"/><Relationship Id="rId1" Type="http://schemas.openxmlformats.org/officeDocument/2006/relationships/slideLayout" Target="../slideLayouts/slideLayout2.xml"/><Relationship Id="rId5" Type="http://schemas.openxmlformats.org/officeDocument/2006/relationships/image" Target="http://mail.google.com/mail/?attid=0.1&amp;disp=emb&amp;view=att&amp;th=11c23fdc431f371b" TargetMode="Externa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http://mail.google.com/mail/?attid=0.1&amp;disp=emb&amp;view=att&amp;th=11c23fdc431f371b"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http://mail.google.com/mail/?attid=0.1&amp;disp=emb&amp;view=att&amp;th=11c23fdc431f371b"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http://mail.google.com/mail/?attid=0.1&amp;disp=emb&amp;view=att&amp;th=11c23fdc431f371b"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http://mail.google.com/mail/?attid=0.1&amp;disp=emb&amp;view=att&amp;th=11c23fdc431f371b"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http://mail.google.com/mail/?attid=0.1&amp;disp=emb&amp;view=att&amp;th=11c23fdc431f371b"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mail.google.com/mail/?attid=0.1&amp;disp=emb&amp;view=att&amp;th=11c23fdc431f371b"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mail.google.com/mail/?attid=0.1&amp;disp=emb&amp;view=att&amp;th=11c23fdc431f371b"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http://mail.google.com/mail/?attid=0.1&amp;disp=emb&amp;view=att&amp;th=11c23fdc431f371b"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http://mail.google.com/mail/?attid=0.1&amp;disp=emb&amp;view=att&amp;th=11c23fdc431f371b"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http://mail.google.com/mail/?attid=0.1&amp;disp=emb&amp;view=att&amp;th=11c23fdc431f371b" TargetMode="External"/><Relationship Id="rId3" Type="http://schemas.openxmlformats.org/officeDocument/2006/relationships/hyperlink" Target="http://www.fundacionorange.es/aplicaciones/in-tic-agenda/" TargetMode="External"/><Relationship Id="rId7" Type="http://schemas.openxmlformats.org/officeDocument/2006/relationships/image" Target="../media/image1.jpeg"/><Relationship Id="rId2" Type="http://schemas.openxmlformats.org/officeDocument/2006/relationships/hyperlink" Target="http://www.arasaac.org/materiales.php?id_material=2057" TargetMode="External"/><Relationship Id="rId1" Type="http://schemas.openxmlformats.org/officeDocument/2006/relationships/slideLayout" Target="../slideLayouts/slideLayout2.xml"/><Relationship Id="rId6" Type="http://schemas.openxmlformats.org/officeDocument/2006/relationships/hyperlink" Target="http://www.autismosevilla.org/blog/consejos-para-personas-con-sindrome-de-asperger-y-sus-f%20amilias-ante-la-situacion-de-confinamiento/" TargetMode="External"/><Relationship Id="rId5" Type="http://schemas.openxmlformats.org/officeDocument/2006/relationships/hyperlink" Target="https://apps.apple.com/us/app/calm/id571800810" TargetMode="External"/><Relationship Id="rId4" Type="http://schemas.openxmlformats.org/officeDocument/2006/relationships/hyperlink" Target="https://play.google.com/store/apps/details?id=com.calm.android&amp;hl=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842683" y="2481942"/>
            <a:ext cx="9567081" cy="2063347"/>
          </a:xfrm>
        </p:spPr>
        <p:txBody>
          <a:bodyPr/>
          <a:lstStyle/>
          <a:p>
            <a:pPr algn="ctr"/>
            <a:r>
              <a:rPr lang="es-CL" dirty="0" smtClean="0"/>
              <a:t>Trastorno Espectro Autista y el COVI -19 </a:t>
            </a:r>
            <a:endParaRPr lang="es-CL" dirty="0"/>
          </a:p>
        </p:txBody>
      </p:sp>
      <p:sp>
        <p:nvSpPr>
          <p:cNvPr id="3" name="Subtítulo 2"/>
          <p:cNvSpPr>
            <a:spLocks noGrp="1"/>
          </p:cNvSpPr>
          <p:nvPr>
            <p:ph type="subTitle" idx="1"/>
          </p:nvPr>
        </p:nvSpPr>
        <p:spPr>
          <a:xfrm>
            <a:off x="7013420" y="5270493"/>
            <a:ext cx="6110252" cy="1564672"/>
          </a:xfrm>
        </p:spPr>
        <p:txBody>
          <a:bodyPr>
            <a:normAutofit lnSpcReduction="10000"/>
          </a:bodyPr>
          <a:lstStyle/>
          <a:p>
            <a:endParaRPr lang="es-CL" dirty="0"/>
          </a:p>
          <a:p>
            <a:pPr algn="ctr"/>
            <a:r>
              <a:rPr lang="es-CL" b="1" dirty="0" smtClean="0"/>
              <a:t>Programa de Integración Escolar </a:t>
            </a:r>
            <a:endParaRPr lang="es-CL" b="1" dirty="0"/>
          </a:p>
          <a:p>
            <a:pPr algn="ctr"/>
            <a:r>
              <a:rPr lang="es-CL" b="1" dirty="0" smtClean="0"/>
              <a:t>Psicóloga Macarena Maldonado G.</a:t>
            </a:r>
          </a:p>
          <a:p>
            <a:pPr algn="ctr"/>
            <a:r>
              <a:rPr lang="es-CL" b="1" dirty="0" smtClean="0"/>
              <a:t>Colegio </a:t>
            </a:r>
            <a:r>
              <a:rPr lang="es-CL" b="1" dirty="0" err="1" smtClean="0"/>
              <a:t>Antil</a:t>
            </a:r>
            <a:r>
              <a:rPr lang="es-CL" b="1" dirty="0" smtClean="0"/>
              <a:t> </a:t>
            </a:r>
            <a:r>
              <a:rPr lang="es-CL" b="1" dirty="0" err="1" smtClean="0"/>
              <a:t>Mawida</a:t>
            </a:r>
            <a:r>
              <a:rPr lang="es-CL" b="1" dirty="0" smtClean="0"/>
              <a:t> </a:t>
            </a:r>
          </a:p>
          <a:p>
            <a:pPr algn="ctr"/>
            <a:endParaRPr lang="es-CL" dirty="0"/>
          </a:p>
          <a:p>
            <a:pPr algn="ctr"/>
            <a:endParaRPr lang="es-CL" dirty="0" smtClean="0"/>
          </a:p>
          <a:p>
            <a:pPr algn="ctr"/>
            <a:endParaRPr lang="es-CL" dirty="0" smtClean="0"/>
          </a:p>
          <a:p>
            <a:pPr algn="ctr"/>
            <a:endParaRPr lang="es-CL" dirty="0"/>
          </a:p>
          <a:p>
            <a:pPr algn="ctr"/>
            <a:endParaRPr lang="es-CL" dirty="0" smtClean="0"/>
          </a:p>
          <a:p>
            <a:pPr algn="ctr"/>
            <a:endParaRPr lang="es-CL" dirty="0" smtClean="0"/>
          </a:p>
        </p:txBody>
      </p:sp>
      <p:pic>
        <p:nvPicPr>
          <p:cNvPr id="6" name="Imagen 5" descr="Descripción: http://mail.google.com/mail/?attid=0.1&amp;disp=emb&amp;view=att&amp;th=11c23fdc431f371b"/>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52355" y="306414"/>
            <a:ext cx="1179394" cy="1442399"/>
          </a:xfrm>
          <a:prstGeom prst="rect">
            <a:avLst/>
          </a:prstGeom>
          <a:noFill/>
          <a:ln>
            <a:noFill/>
          </a:ln>
        </p:spPr>
      </p:pic>
    </p:spTree>
    <p:extLst>
      <p:ext uri="{BB962C8B-B14F-4D97-AF65-F5344CB8AC3E}">
        <p14:creationId xmlns:p14="http://schemas.microsoft.com/office/powerpoint/2010/main" val="886199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19794" y="307594"/>
            <a:ext cx="7536642" cy="1320800"/>
          </a:xfrm>
        </p:spPr>
        <p:txBody>
          <a:bodyPr/>
          <a:lstStyle/>
          <a:p>
            <a:pPr algn="ctr"/>
            <a:r>
              <a:rPr lang="es-CL" dirty="0"/>
              <a:t>Algunos </a:t>
            </a:r>
            <a:r>
              <a:rPr lang="es-CL" dirty="0" smtClean="0"/>
              <a:t>recursos sobre el coronavirus: </a:t>
            </a:r>
            <a:endParaRPr lang="es-CL" dirty="0"/>
          </a:p>
        </p:txBody>
      </p:sp>
      <p:sp>
        <p:nvSpPr>
          <p:cNvPr id="3" name="Marcador de contenido 2"/>
          <p:cNvSpPr>
            <a:spLocks noGrp="1"/>
          </p:cNvSpPr>
          <p:nvPr>
            <p:ph idx="1"/>
          </p:nvPr>
        </p:nvSpPr>
        <p:spPr>
          <a:xfrm>
            <a:off x="677334" y="1485900"/>
            <a:ext cx="10478346" cy="5228409"/>
          </a:xfrm>
        </p:spPr>
        <p:txBody>
          <a:bodyPr>
            <a:normAutofit/>
          </a:bodyPr>
          <a:lstStyle/>
          <a:p>
            <a:r>
              <a:rPr lang="es-CL" dirty="0"/>
              <a:t>Cuentos. Rosa contra el coronavirus. </a:t>
            </a:r>
            <a:endParaRPr lang="es-CL" dirty="0" smtClean="0"/>
          </a:p>
          <a:p>
            <a:pPr marL="0" indent="0">
              <a:buNone/>
            </a:pPr>
            <a:r>
              <a:rPr lang="es-CL" dirty="0" smtClean="0">
                <a:hlinkClick r:id="rId2"/>
              </a:rPr>
              <a:t>https</a:t>
            </a:r>
            <a:r>
              <a:rPr lang="es-CL" dirty="0">
                <a:hlinkClick r:id="rId2"/>
              </a:rPr>
              <a:t>://editorialsentir.com/cuento-gratuito-rosa-contra-el-virus</a:t>
            </a:r>
            <a:r>
              <a:rPr lang="es-CL" dirty="0" smtClean="0">
                <a:hlinkClick r:id="rId2"/>
              </a:rPr>
              <a:t>/</a:t>
            </a:r>
            <a:endParaRPr lang="es-CL" dirty="0" smtClean="0"/>
          </a:p>
          <a:p>
            <a:pPr marL="0" indent="0">
              <a:buNone/>
            </a:pPr>
            <a:r>
              <a:rPr lang="es-CL" dirty="0" smtClean="0"/>
              <a:t> </a:t>
            </a:r>
          </a:p>
          <a:p>
            <a:r>
              <a:rPr lang="es-CL" dirty="0" smtClean="0"/>
              <a:t>Explicar </a:t>
            </a:r>
            <a:r>
              <a:rPr lang="es-CL" dirty="0"/>
              <a:t>el coronavirus con </a:t>
            </a:r>
            <a:r>
              <a:rPr lang="es-CL" dirty="0" smtClean="0"/>
              <a:t>pictogramas.</a:t>
            </a:r>
          </a:p>
          <a:p>
            <a:pPr marL="0" indent="0">
              <a:buNone/>
            </a:pPr>
            <a:r>
              <a:rPr lang="es-CL" dirty="0" smtClean="0">
                <a:hlinkClick r:id="rId3"/>
              </a:rPr>
              <a:t>http</a:t>
            </a:r>
            <a:r>
              <a:rPr lang="es-CL" dirty="0">
                <a:hlinkClick r:id="rId3"/>
              </a:rPr>
              <a:t>://</a:t>
            </a:r>
            <a:r>
              <a:rPr lang="es-CL" dirty="0" smtClean="0">
                <a:hlinkClick r:id="rId3"/>
              </a:rPr>
              <a:t>www.arasaac.org/zona_descargas/materiales/2266/01_Sintomas_y_prevencion_Coronavirus_Mayusculas.pdf</a:t>
            </a:r>
            <a:endParaRPr lang="es-CL" dirty="0" smtClean="0"/>
          </a:p>
          <a:p>
            <a:pPr marL="0" indent="0">
              <a:buNone/>
            </a:pPr>
            <a:r>
              <a:rPr lang="es-CL" dirty="0" smtClean="0"/>
              <a:t> </a:t>
            </a:r>
          </a:p>
          <a:p>
            <a:r>
              <a:rPr lang="es-CL" dirty="0" smtClean="0"/>
              <a:t>Lavarse </a:t>
            </a:r>
            <a:r>
              <a:rPr lang="es-CL" dirty="0"/>
              <a:t>las manos Las manos de </a:t>
            </a:r>
            <a:r>
              <a:rPr lang="es-CL" dirty="0" smtClean="0"/>
              <a:t>José</a:t>
            </a:r>
          </a:p>
          <a:p>
            <a:pPr marL="0" indent="0">
              <a:buNone/>
            </a:pPr>
            <a:r>
              <a:rPr lang="es-CL" dirty="0" smtClean="0">
                <a:hlinkClick r:id="rId4"/>
              </a:rPr>
              <a:t>http</a:t>
            </a:r>
            <a:r>
              <a:rPr lang="es-CL" dirty="0">
                <a:hlinkClick r:id="rId4"/>
              </a:rPr>
              <a:t>://</a:t>
            </a:r>
            <a:r>
              <a:rPr lang="es-CL" dirty="0" smtClean="0">
                <a:hlinkClick r:id="rId4"/>
              </a:rPr>
              <a:t>www.arasaac.org/zona_descargas/materiales/1354/Rutina_para_lavar_las_manos.pdf</a:t>
            </a:r>
            <a:r>
              <a:rPr lang="es-CL" dirty="0" smtClean="0"/>
              <a:t>  </a:t>
            </a:r>
          </a:p>
          <a:p>
            <a:pPr marL="0" indent="0">
              <a:buNone/>
            </a:pPr>
            <a:endParaRPr lang="es-CL" dirty="0" smtClean="0"/>
          </a:p>
          <a:p>
            <a:r>
              <a:rPr lang="es-CL" dirty="0" smtClean="0"/>
              <a:t>Respetar </a:t>
            </a:r>
            <a:r>
              <a:rPr lang="es-CL" dirty="0"/>
              <a:t>la distancia física para evitar contagio (dibujos con texto en inglés</a:t>
            </a:r>
            <a:r>
              <a:rPr lang="es-CL" dirty="0" smtClean="0"/>
              <a:t>)</a:t>
            </a:r>
          </a:p>
          <a:p>
            <a:pPr marL="0" indent="0">
              <a:buNone/>
            </a:pPr>
            <a:r>
              <a:rPr lang="es-CL" dirty="0" smtClean="0">
                <a:hlinkClick r:id="rId5"/>
              </a:rPr>
              <a:t>https</a:t>
            </a:r>
            <a:r>
              <a:rPr lang="es-CL" dirty="0">
                <a:hlinkClick r:id="rId5"/>
              </a:rPr>
              <a:t>://</a:t>
            </a:r>
            <a:r>
              <a:rPr lang="es-CL" dirty="0" smtClean="0">
                <a:hlinkClick r:id="rId5"/>
              </a:rPr>
              <a:t>afirm.fpg.unc.edu/support-understanding</a:t>
            </a:r>
            <a:r>
              <a:rPr lang="es-CL" dirty="0" smtClean="0"/>
              <a:t> </a:t>
            </a:r>
          </a:p>
          <a:p>
            <a:pPr marL="0" indent="0">
              <a:buNone/>
            </a:pPr>
            <a:r>
              <a:rPr lang="es-CL" dirty="0" smtClean="0"/>
              <a:t> </a:t>
            </a:r>
            <a:endParaRPr lang="es-CL" dirty="0"/>
          </a:p>
        </p:txBody>
      </p:sp>
      <p:pic>
        <p:nvPicPr>
          <p:cNvPr id="4" name="Imagen 3" descr="Descripción: http://mail.google.com/mail/?attid=0.1&amp;disp=emb&amp;view=att&amp;th=11c23fdc431f371b"/>
          <p:cNvPicPr/>
          <p:nvPr/>
        </p:nvPicPr>
        <p:blipFill>
          <a:blip r:embed="rId6" r:link="rId7" cstate="print">
            <a:extLst>
              <a:ext uri="{28A0092B-C50C-407E-A947-70E740481C1C}">
                <a14:useLocalDpi xmlns:a14="http://schemas.microsoft.com/office/drawing/2010/main" val="0"/>
              </a:ext>
            </a:extLst>
          </a:blip>
          <a:srcRect/>
          <a:stretch>
            <a:fillRect/>
          </a:stretch>
        </p:blipFill>
        <p:spPr bwMode="auto">
          <a:xfrm>
            <a:off x="387271" y="307594"/>
            <a:ext cx="871989" cy="1086014"/>
          </a:xfrm>
          <a:prstGeom prst="rect">
            <a:avLst/>
          </a:prstGeom>
          <a:noFill/>
          <a:ln>
            <a:noFill/>
          </a:ln>
        </p:spPr>
      </p:pic>
    </p:spTree>
    <p:extLst>
      <p:ext uri="{BB962C8B-B14F-4D97-AF65-F5344CB8AC3E}">
        <p14:creationId xmlns:p14="http://schemas.microsoft.com/office/powerpoint/2010/main" val="1930357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8354" y="609600"/>
            <a:ext cx="7745648" cy="1320800"/>
          </a:xfrm>
        </p:spPr>
        <p:txBody>
          <a:bodyPr/>
          <a:lstStyle/>
          <a:p>
            <a:pPr algn="ctr"/>
            <a:r>
              <a:rPr lang="es-CL" dirty="0" smtClean="0"/>
              <a:t>¿Y las tareas y Guías que nos mandan del colegio ? </a:t>
            </a:r>
            <a:endParaRPr lang="es-CL" dirty="0"/>
          </a:p>
        </p:txBody>
      </p:sp>
      <p:sp>
        <p:nvSpPr>
          <p:cNvPr id="3" name="Marcador de contenido 2"/>
          <p:cNvSpPr>
            <a:spLocks noGrp="1"/>
          </p:cNvSpPr>
          <p:nvPr>
            <p:ph idx="1"/>
          </p:nvPr>
        </p:nvSpPr>
        <p:spPr/>
        <p:txBody>
          <a:bodyPr/>
          <a:lstStyle/>
          <a:p>
            <a:r>
              <a:rPr lang="es-CL" dirty="0" smtClean="0"/>
              <a:t>Es importante alternar actividades y NO AGOBIAR  a nuestros niños, recordemos que todos estamos pasando por un periodo de adaptación. </a:t>
            </a:r>
          </a:p>
          <a:p>
            <a:endParaRPr lang="es-CL" dirty="0"/>
          </a:p>
          <a:p>
            <a:r>
              <a:rPr lang="es-CL" dirty="0" smtClean="0"/>
              <a:t>Alternar guías y actividades lúdicas. </a:t>
            </a:r>
            <a:endParaRPr lang="es-CL" dirty="0"/>
          </a:p>
        </p:txBody>
      </p:sp>
      <p:pic>
        <p:nvPicPr>
          <p:cNvPr id="7170" name="Picture 2" descr="Recursos educativos para niñas y niños con trastornos del espectro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5604" y="3973458"/>
            <a:ext cx="2019300" cy="2266951"/>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Juegos para niños autistas | Applícate | Blogs | elmundo.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34" y="3973458"/>
            <a:ext cx="3038473" cy="2025649"/>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Descripción: http://mail.google.com/mail/?attid=0.1&amp;disp=emb&amp;view=att&amp;th=11c23fdc431f371b"/>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241339" y="322507"/>
            <a:ext cx="871989" cy="1086014"/>
          </a:xfrm>
          <a:prstGeom prst="rect">
            <a:avLst/>
          </a:prstGeom>
          <a:noFill/>
          <a:ln>
            <a:noFill/>
          </a:ln>
        </p:spPr>
      </p:pic>
    </p:spTree>
    <p:extLst>
      <p:ext uri="{BB962C8B-B14F-4D97-AF65-F5344CB8AC3E}">
        <p14:creationId xmlns:p14="http://schemas.microsoft.com/office/powerpoint/2010/main" val="2056192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11958" y="2160590"/>
            <a:ext cx="10135446" cy="4076700"/>
          </a:xfrm>
        </p:spPr>
        <p:txBody>
          <a:bodyPr>
            <a:normAutofit/>
          </a:bodyPr>
          <a:lstStyle/>
          <a:p>
            <a:pPr algn="ctr"/>
            <a:r>
              <a:rPr lang="es-CL" dirty="0"/>
              <a:t>Evaluemos junto a nuestra familia qué es lo más adecuado para nuestra casa, según nuestros hijos, nuestra situación social, laboral y nuestras posibilidades </a:t>
            </a:r>
            <a:r>
              <a:rPr lang="es-CL" dirty="0" smtClean="0"/>
              <a:t>familiares. </a:t>
            </a:r>
            <a:endParaRPr lang="es-CL" dirty="0"/>
          </a:p>
        </p:txBody>
      </p:sp>
      <p:sp>
        <p:nvSpPr>
          <p:cNvPr id="3" name="Marcador de contenido 2"/>
          <p:cNvSpPr>
            <a:spLocks noGrp="1"/>
          </p:cNvSpPr>
          <p:nvPr>
            <p:ph idx="1"/>
          </p:nvPr>
        </p:nvSpPr>
        <p:spPr>
          <a:xfrm>
            <a:off x="559558" y="2160590"/>
            <a:ext cx="8714444" cy="1769966"/>
          </a:xfrm>
        </p:spPr>
        <p:txBody>
          <a:bodyPr/>
          <a:lstStyle/>
          <a:p>
            <a:r>
              <a:rPr lang="es-CL" dirty="0" smtClean="0"/>
              <a:t>. </a:t>
            </a:r>
            <a:endParaRPr lang="es-CL" dirty="0"/>
          </a:p>
        </p:txBody>
      </p:sp>
      <p:pic>
        <p:nvPicPr>
          <p:cNvPr id="4" name="Imagen 3" descr="Descripción: http://mail.google.com/mail/?attid=0.1&amp;disp=emb&amp;view=att&amp;th=11c23fdc431f371b"/>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241339" y="183986"/>
            <a:ext cx="871989" cy="1086014"/>
          </a:xfrm>
          <a:prstGeom prst="rect">
            <a:avLst/>
          </a:prstGeom>
          <a:noFill/>
          <a:ln>
            <a:noFill/>
          </a:ln>
        </p:spPr>
      </p:pic>
      <p:sp>
        <p:nvSpPr>
          <p:cNvPr id="5" name="Marcador de contenido 2"/>
          <p:cNvSpPr txBox="1">
            <a:spLocks/>
          </p:cNvSpPr>
          <p:nvPr/>
        </p:nvSpPr>
        <p:spPr>
          <a:xfrm>
            <a:off x="711958" y="2312990"/>
            <a:ext cx="8714444" cy="176996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s-CL" dirty="0"/>
          </a:p>
        </p:txBody>
      </p:sp>
      <p:sp>
        <p:nvSpPr>
          <p:cNvPr id="6" name="Rectángulo 5"/>
          <p:cNvSpPr/>
          <p:nvPr/>
        </p:nvSpPr>
        <p:spPr>
          <a:xfrm>
            <a:off x="1014484" y="3946932"/>
            <a:ext cx="6096000" cy="369332"/>
          </a:xfrm>
          <a:prstGeom prst="rect">
            <a:avLst/>
          </a:prstGeom>
        </p:spPr>
        <p:txBody>
          <a:bodyPr>
            <a:spAutoFit/>
          </a:bodyPr>
          <a:lstStyle/>
          <a:p>
            <a:endParaRPr lang="es-CL" dirty="0"/>
          </a:p>
        </p:txBody>
      </p:sp>
    </p:spTree>
    <p:extLst>
      <p:ext uri="{BB962C8B-B14F-4D97-AF65-F5344CB8AC3E}">
        <p14:creationId xmlns:p14="http://schemas.microsoft.com/office/powerpoint/2010/main" val="1684994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599"/>
            <a:ext cx="9315752" cy="1454331"/>
          </a:xfrm>
        </p:spPr>
        <p:txBody>
          <a:bodyPr/>
          <a:lstStyle/>
          <a:p>
            <a:pPr algn="ctr"/>
            <a:r>
              <a:rPr lang="es-CL" dirty="0" smtClean="0"/>
              <a:t> Pero ¿y el contacto con las demás personas?</a:t>
            </a:r>
            <a:endParaRPr lang="es-CL" dirty="0"/>
          </a:p>
        </p:txBody>
      </p:sp>
      <p:sp>
        <p:nvSpPr>
          <p:cNvPr id="3" name="Marcador de contenido 2"/>
          <p:cNvSpPr>
            <a:spLocks noGrp="1"/>
          </p:cNvSpPr>
          <p:nvPr>
            <p:ph idx="1"/>
          </p:nvPr>
        </p:nvSpPr>
        <p:spPr>
          <a:xfrm>
            <a:off x="677334" y="2160589"/>
            <a:ext cx="8989180" cy="4566782"/>
          </a:xfrm>
        </p:spPr>
        <p:txBody>
          <a:bodyPr>
            <a:normAutofit/>
          </a:bodyPr>
          <a:lstStyle/>
          <a:p>
            <a:r>
              <a:rPr lang="es-CL" dirty="0" smtClean="0"/>
              <a:t>Recordemos que sin importar si existe o no diagnostico, todos necesitamos contacto con las demás personas. En el caso de nuestros niños con TEA no es la excepción.  </a:t>
            </a:r>
            <a:r>
              <a:rPr lang="es-CL" b="1" dirty="0" smtClean="0"/>
              <a:t>SIEMPRE ES UN ASPECTO QUE DEBEMOS ESTIMULAR. </a:t>
            </a:r>
          </a:p>
          <a:p>
            <a:pPr marL="0" indent="0">
              <a:buNone/>
            </a:pPr>
            <a:endParaRPr lang="es-CL" dirty="0" smtClean="0"/>
          </a:p>
          <a:p>
            <a:pPr marL="0" indent="0">
              <a:buNone/>
            </a:pPr>
            <a:endParaRPr lang="es-CL" dirty="0"/>
          </a:p>
          <a:p>
            <a:pPr marL="0" indent="0">
              <a:buNone/>
            </a:pPr>
            <a:endParaRPr lang="es-CL" dirty="0" smtClean="0"/>
          </a:p>
          <a:p>
            <a:pPr marL="0" indent="0">
              <a:buNone/>
            </a:pPr>
            <a:endParaRPr lang="es-CL" dirty="0"/>
          </a:p>
          <a:p>
            <a:pPr marL="0" indent="0">
              <a:buNone/>
            </a:pPr>
            <a:r>
              <a:rPr lang="es-CL" dirty="0"/>
              <a:t>Se </a:t>
            </a:r>
            <a:r>
              <a:rPr lang="es-CL" dirty="0" smtClean="0"/>
              <a:t>pueden </a:t>
            </a:r>
            <a:r>
              <a:rPr lang="es-CL" dirty="0"/>
              <a:t>programar juegos sencillos en línea, comunicación telefónica o </a:t>
            </a:r>
            <a:r>
              <a:rPr lang="es-CL" dirty="0" err="1"/>
              <a:t>videollamadas</a:t>
            </a:r>
            <a:r>
              <a:rPr lang="es-CL" dirty="0"/>
              <a:t> a los familiares y amigos. De este modo, seguir potenciando habilidades sociales ya aprendidas, según los niveles de comunicación de cada </a:t>
            </a:r>
            <a:r>
              <a:rPr lang="es-CL" dirty="0" smtClean="0"/>
              <a:t>persona. </a:t>
            </a:r>
          </a:p>
          <a:p>
            <a:pPr marL="0" indent="0">
              <a:buNone/>
            </a:pPr>
            <a:r>
              <a:rPr lang="es-CL" dirty="0" smtClean="0"/>
              <a:t>Llamen a los abuelos, </a:t>
            </a:r>
            <a:r>
              <a:rPr lang="es-CL" dirty="0" err="1" smtClean="0"/>
              <a:t>tios</a:t>
            </a:r>
            <a:r>
              <a:rPr lang="es-CL" dirty="0" smtClean="0"/>
              <a:t>, amigos con horarios previamente definidos. </a:t>
            </a:r>
            <a:endParaRPr lang="es-CL" dirty="0"/>
          </a:p>
        </p:txBody>
      </p:sp>
      <p:sp>
        <p:nvSpPr>
          <p:cNvPr id="4" name="Elipse 3"/>
          <p:cNvSpPr/>
          <p:nvPr/>
        </p:nvSpPr>
        <p:spPr>
          <a:xfrm>
            <a:off x="3997234" y="3265714"/>
            <a:ext cx="1920240" cy="9666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a:t>
            </a:r>
            <a:r>
              <a:rPr lang="es-CL" dirty="0" smtClean="0"/>
              <a:t>Como?</a:t>
            </a:r>
            <a:endParaRPr lang="es-CL" dirty="0"/>
          </a:p>
        </p:txBody>
      </p:sp>
      <p:pic>
        <p:nvPicPr>
          <p:cNvPr id="1026" name="Picture 2" descr="https://tse1.mm.bing.net/th?id=OIP.0ZFh9IQAsoCf01fLaJzDbwHaHa&amp;pid=Api&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826" y="3265714"/>
            <a:ext cx="1461368" cy="1461368"/>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Descripción: http://mail.google.com/mail/?attid=0.1&amp;disp=emb&amp;view=att&amp;th=11c23fdc431f371b"/>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241339" y="183986"/>
            <a:ext cx="871989" cy="1086014"/>
          </a:xfrm>
          <a:prstGeom prst="rect">
            <a:avLst/>
          </a:prstGeom>
          <a:noFill/>
          <a:ln>
            <a:noFill/>
          </a:ln>
        </p:spPr>
      </p:pic>
      <p:pic>
        <p:nvPicPr>
          <p:cNvPr id="1030" name="Picture 6" descr="http://cdn.impremedia.com/wp-content/uploads/2015/08/shutterstock_24779375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80514" y="3265714"/>
            <a:ext cx="1947545" cy="1299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609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9976" y="609600"/>
            <a:ext cx="7824025" cy="1320800"/>
          </a:xfrm>
        </p:spPr>
        <p:txBody>
          <a:bodyPr/>
          <a:lstStyle/>
          <a:p>
            <a:pPr algn="ctr"/>
            <a:r>
              <a:rPr lang="es-CL" dirty="0" smtClean="0"/>
              <a:t>¿Sí el niño o niña quiere salir a la calle? </a:t>
            </a:r>
            <a:endParaRPr lang="es-CL" dirty="0"/>
          </a:p>
        </p:txBody>
      </p:sp>
      <p:sp>
        <p:nvSpPr>
          <p:cNvPr id="3" name="Marcador de contenido 2"/>
          <p:cNvSpPr>
            <a:spLocks noGrp="1"/>
          </p:cNvSpPr>
          <p:nvPr>
            <p:ph idx="1"/>
          </p:nvPr>
        </p:nvSpPr>
        <p:spPr/>
        <p:txBody>
          <a:bodyPr>
            <a:normAutofit/>
          </a:bodyPr>
          <a:lstStyle/>
          <a:p>
            <a:r>
              <a:rPr lang="es-CL" dirty="0"/>
              <a:t>Durante la crisis sanitaria ocasionada por el COVID-19, las personas con TEA que tengan alteraciones conductuales están habilitadas para salir a la calle, siempre y cuando se respeten las medidas necesarias para evitar el contagio por </a:t>
            </a:r>
            <a:r>
              <a:rPr lang="es-CL" dirty="0" smtClean="0"/>
              <a:t>coronavirus.</a:t>
            </a:r>
          </a:p>
          <a:p>
            <a:endParaRPr lang="es-CL" dirty="0"/>
          </a:p>
          <a:p>
            <a:r>
              <a:rPr lang="es-CL" dirty="0"/>
              <a:t>El instructivo para permiso de desplazamiento del Ministerio del Interior es claro respecto a lo que se debe tener en consideración: </a:t>
            </a:r>
            <a:endParaRPr lang="es-CL" dirty="0" smtClean="0"/>
          </a:p>
          <a:p>
            <a:endParaRPr lang="es-CL" dirty="0"/>
          </a:p>
          <a:p>
            <a:endParaRPr lang="es-CL" dirty="0" smtClean="0"/>
          </a:p>
          <a:p>
            <a:endParaRPr lang="es-CL" dirty="0" smtClean="0"/>
          </a:p>
        </p:txBody>
      </p:sp>
      <p:pic>
        <p:nvPicPr>
          <p:cNvPr id="2050" name="Picture 2" descr="https://tse4.mm.bing.net/th?id=OIP.GszCDnzkndb6WKX45zPErAHaGt&amp;pid=Api&amp;P=0&amp;w=199&amp;h=1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85721" y="1414689"/>
            <a:ext cx="1895475" cy="1724025"/>
          </a:xfrm>
          <a:prstGeom prst="rect">
            <a:avLst/>
          </a:prstGeom>
          <a:noFill/>
          <a:extLst>
            <a:ext uri="{909E8E84-426E-40DD-AFC4-6F175D3DCCD1}">
              <a14:hiddenFill xmlns:a14="http://schemas.microsoft.com/office/drawing/2010/main">
                <a:solidFill>
                  <a:srgbClr val="FFFFFF"/>
                </a:solidFill>
              </a14:hiddenFill>
            </a:ext>
          </a:extLst>
        </p:spPr>
      </p:pic>
      <p:sp>
        <p:nvSpPr>
          <p:cNvPr id="4" name="Elipse 3"/>
          <p:cNvSpPr/>
          <p:nvPr/>
        </p:nvSpPr>
        <p:spPr>
          <a:xfrm>
            <a:off x="7262947" y="4245429"/>
            <a:ext cx="4929053" cy="2612571"/>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s-CL" dirty="0"/>
              <a:t>El permiso corre en casos de cuarentena total y lugares con cordón sanitario</a:t>
            </a:r>
            <a:r>
              <a:rPr lang="es-CL" dirty="0" smtClean="0"/>
              <a:t>, si </a:t>
            </a:r>
            <a:r>
              <a:rPr lang="es-CL" dirty="0"/>
              <a:t>no estás en ninguna de estas situaciones, puedes salir y arriesgarte libremente, no estarías cometiendo delito.</a:t>
            </a:r>
          </a:p>
        </p:txBody>
      </p:sp>
      <p:pic>
        <p:nvPicPr>
          <p:cNvPr id="6" name="Imagen 5" descr="Descripción: http://mail.google.com/mail/?attid=0.1&amp;disp=emb&amp;view=att&amp;th=11c23fdc431f371b"/>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241339" y="183986"/>
            <a:ext cx="871989" cy="1086014"/>
          </a:xfrm>
          <a:prstGeom prst="rect">
            <a:avLst/>
          </a:prstGeom>
          <a:noFill/>
          <a:ln>
            <a:noFill/>
          </a:ln>
        </p:spPr>
      </p:pic>
    </p:spTree>
    <p:extLst>
      <p:ext uri="{BB962C8B-B14F-4D97-AF65-F5344CB8AC3E}">
        <p14:creationId xmlns:p14="http://schemas.microsoft.com/office/powerpoint/2010/main" val="1964104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6102" y="609600"/>
            <a:ext cx="7797899" cy="1320800"/>
          </a:xfrm>
        </p:spPr>
        <p:txBody>
          <a:bodyPr/>
          <a:lstStyle/>
          <a:p>
            <a:pPr algn="ctr"/>
            <a:r>
              <a:rPr lang="es-CL" dirty="0"/>
              <a:t>¿Sí el niño o niña quiere salir a la calle?? </a:t>
            </a:r>
          </a:p>
        </p:txBody>
      </p:sp>
      <p:sp>
        <p:nvSpPr>
          <p:cNvPr id="3" name="Marcador de contenido 2"/>
          <p:cNvSpPr>
            <a:spLocks noGrp="1"/>
          </p:cNvSpPr>
          <p:nvPr>
            <p:ph idx="1"/>
          </p:nvPr>
        </p:nvSpPr>
        <p:spPr>
          <a:xfrm>
            <a:off x="677334" y="2160589"/>
            <a:ext cx="9815406" cy="4194491"/>
          </a:xfrm>
        </p:spPr>
        <p:txBody>
          <a:bodyPr/>
          <a:lstStyle/>
          <a:p>
            <a:r>
              <a:rPr lang="es-CL" dirty="0"/>
              <a:t>En caso de cuarentena total o cordón sanitarios y habiendo necesidad de salir el procedimiento es pedir permiso a carabineros a través de su portal </a:t>
            </a:r>
            <a:r>
              <a:rPr lang="es-CL" dirty="0" smtClean="0">
                <a:hlinkClick r:id="rId2"/>
              </a:rPr>
              <a:t>www.comisariavirtual.cl</a:t>
            </a:r>
            <a:r>
              <a:rPr lang="es-CL" dirty="0" smtClean="0"/>
              <a:t>  </a:t>
            </a:r>
            <a:r>
              <a:rPr lang="es-CL" dirty="0"/>
              <a:t>con cédula de identidad (o clave única) con credencial de discapacidad o certificado médico que acredite la condición</a:t>
            </a:r>
            <a:r>
              <a:rPr lang="es-CL" dirty="0" smtClean="0"/>
              <a:t>. </a:t>
            </a:r>
          </a:p>
          <a:p>
            <a:endParaRPr lang="es-CL" dirty="0"/>
          </a:p>
          <a:p>
            <a:r>
              <a:rPr lang="es-CL" dirty="0"/>
              <a:t>El permiso tiene una vigencia MÁXIMA de 2 </a:t>
            </a:r>
            <a:r>
              <a:rPr lang="es-CL" dirty="0" err="1"/>
              <a:t>hrs</a:t>
            </a:r>
            <a:r>
              <a:rPr lang="es-CL" dirty="0"/>
              <a:t>. desde el momento de la solicitud, es decir, CADUCA, por lo que se debe pedir cada vez que se </a:t>
            </a:r>
            <a:r>
              <a:rPr lang="es-CL" dirty="0" smtClean="0"/>
              <a:t>necesita.</a:t>
            </a:r>
          </a:p>
          <a:p>
            <a:endParaRPr lang="es-CL" dirty="0"/>
          </a:p>
          <a:p>
            <a:r>
              <a:rPr lang="es-CL" dirty="0"/>
              <a:t>Esto rige para personas dentro del </a:t>
            </a:r>
            <a:r>
              <a:rPr lang="es-CL" dirty="0" smtClean="0"/>
              <a:t>TEA </a:t>
            </a:r>
            <a:r>
              <a:rPr lang="es-CL" dirty="0"/>
              <a:t>que no sean </a:t>
            </a:r>
            <a:r>
              <a:rPr lang="es-CL" dirty="0" err="1"/>
              <a:t>autovalentes</a:t>
            </a:r>
            <a:r>
              <a:rPr lang="es-CL" dirty="0"/>
              <a:t> y necesiten de acompañamiento, el permiso debe ser solicitado por el cuidador que acompañará en la salida, y el permiso solo regirá para él. </a:t>
            </a:r>
            <a:r>
              <a:rPr lang="es-CL" u="sng" dirty="0"/>
              <a:t>NO ES UN PASEO FAMILIAR</a:t>
            </a:r>
          </a:p>
        </p:txBody>
      </p:sp>
      <p:pic>
        <p:nvPicPr>
          <p:cNvPr id="6146" name="Picture 2" descr="Carabineros de Chile Logo Vector (.EPS) Free 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8478" y="5117738"/>
            <a:ext cx="1540547" cy="1593669"/>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descr="Descripción: http://mail.google.com/mail/?attid=0.1&amp;disp=emb&amp;view=att&amp;th=11c23fdc431f371b"/>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241339" y="379411"/>
            <a:ext cx="871989" cy="1086014"/>
          </a:xfrm>
          <a:prstGeom prst="rect">
            <a:avLst/>
          </a:prstGeom>
          <a:noFill/>
          <a:ln>
            <a:noFill/>
          </a:ln>
        </p:spPr>
      </p:pic>
    </p:spTree>
    <p:extLst>
      <p:ext uri="{BB962C8B-B14F-4D97-AF65-F5344CB8AC3E}">
        <p14:creationId xmlns:p14="http://schemas.microsoft.com/office/powerpoint/2010/main" val="3610392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CL" dirty="0"/>
              <a:t>Para las personas dentro del </a:t>
            </a:r>
            <a:r>
              <a:rPr lang="es-CL" dirty="0" smtClean="0"/>
              <a:t>TEA </a:t>
            </a:r>
            <a:r>
              <a:rPr lang="es-CL" dirty="0"/>
              <a:t>que son </a:t>
            </a:r>
            <a:r>
              <a:rPr lang="es-CL" dirty="0" err="1"/>
              <a:t>autovalentes</a:t>
            </a:r>
            <a:r>
              <a:rPr lang="es-CL" dirty="0"/>
              <a:t>, rigen las mismas normas generales de toda la comunidad. El permiso NO es un salvoconducto en caso de toque de queda, rige solamente en horarios que NO HAY toque de queda</a:t>
            </a:r>
            <a:r>
              <a:rPr lang="es-CL" dirty="0" smtClean="0"/>
              <a:t>.</a:t>
            </a:r>
            <a:endParaRPr lang="es-CL" dirty="0"/>
          </a:p>
          <a:p>
            <a:endParaRPr lang="es-CL" dirty="0" smtClean="0"/>
          </a:p>
          <a:p>
            <a:r>
              <a:rPr lang="es-CL" dirty="0"/>
              <a:t>Este permiso no debe ser tomado como un beneficio para salir 2 horas al día. Las familias deben hacer todo lo necesario para quedarse en casa y solamente en casos de excepcionalidad salir y no arriesgar a la familia a posibles contagios</a:t>
            </a:r>
          </a:p>
        </p:txBody>
      </p:sp>
      <p:pic>
        <p:nvPicPr>
          <p:cNvPr id="4" name="Imagen 3" descr="Descripción: http://mail.google.com/mail/?attid=0.1&amp;disp=emb&amp;view=att&amp;th=11c23fdc431f371b"/>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345841" y="416474"/>
            <a:ext cx="871989" cy="1086014"/>
          </a:xfrm>
          <a:prstGeom prst="rect">
            <a:avLst/>
          </a:prstGeom>
          <a:noFill/>
          <a:ln>
            <a:noFill/>
          </a:ln>
        </p:spPr>
      </p:pic>
    </p:spTree>
    <p:extLst>
      <p:ext uri="{BB962C8B-B14F-4D97-AF65-F5344CB8AC3E}">
        <p14:creationId xmlns:p14="http://schemas.microsoft.com/office/powerpoint/2010/main" val="279561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7383" y="587829"/>
            <a:ext cx="9718139" cy="5744391"/>
          </a:xfrm>
        </p:spPr>
        <p:txBody>
          <a:bodyPr>
            <a:normAutofit/>
          </a:bodyPr>
          <a:lstStyle/>
          <a:p>
            <a:pPr algn="ctr"/>
            <a:r>
              <a:rPr lang="es-CL" dirty="0" smtClean="0"/>
              <a:t/>
            </a:r>
            <a:br>
              <a:rPr lang="es-CL" dirty="0" smtClean="0"/>
            </a:br>
            <a:r>
              <a:rPr lang="es-CL" dirty="0"/>
              <a:t/>
            </a:r>
            <a:br>
              <a:rPr lang="es-CL" dirty="0"/>
            </a:br>
            <a:r>
              <a:rPr lang="es-CL" dirty="0" smtClean="0"/>
              <a:t>El </a:t>
            </a:r>
            <a:r>
              <a:rPr lang="es-CL" dirty="0"/>
              <a:t>autismo es parte de este mundo, no es un mundo aparte. Conocerlo y comprenderlo significa </a:t>
            </a:r>
            <a:r>
              <a:rPr lang="es-CL" dirty="0" smtClean="0"/>
              <a:t>enriquecerse. </a:t>
            </a:r>
            <a:br>
              <a:rPr lang="es-CL" dirty="0" smtClean="0"/>
            </a:br>
            <a:r>
              <a:rPr lang="es-CL" dirty="0"/>
              <a:t/>
            </a:r>
            <a:br>
              <a:rPr lang="es-CL" dirty="0"/>
            </a:br>
            <a:r>
              <a:rPr lang="es-CL" dirty="0" smtClean="0"/>
              <a:t/>
            </a:r>
            <a:br>
              <a:rPr lang="es-CL" dirty="0" smtClean="0"/>
            </a:br>
            <a:r>
              <a:rPr lang="es-CL" dirty="0"/>
              <a:t/>
            </a:r>
            <a:br>
              <a:rPr lang="es-CL" dirty="0"/>
            </a:br>
            <a:r>
              <a:rPr lang="es-CL" dirty="0" smtClean="0"/>
              <a:t>					</a:t>
            </a:r>
            <a:r>
              <a:rPr lang="es-CL" sz="1600" dirty="0" smtClean="0"/>
              <a:t>Psicóloga Macarena Maldonado</a:t>
            </a:r>
            <a:br>
              <a:rPr lang="es-CL" sz="1600" dirty="0" smtClean="0"/>
            </a:br>
            <a:r>
              <a:rPr lang="es-CL" sz="1600" dirty="0" smtClean="0"/>
              <a:t>					Programa de </a:t>
            </a:r>
            <a:r>
              <a:rPr lang="es-CL" sz="1600" dirty="0"/>
              <a:t>I</a:t>
            </a:r>
            <a:r>
              <a:rPr lang="es-CL" sz="1600" dirty="0" smtClean="0"/>
              <a:t>ntegración Escolar </a:t>
            </a:r>
            <a:br>
              <a:rPr lang="es-CL" sz="1600" dirty="0" smtClean="0"/>
            </a:br>
            <a:r>
              <a:rPr lang="es-CL" sz="1600" dirty="0" smtClean="0"/>
              <a:t>			                  Colegio </a:t>
            </a:r>
            <a:r>
              <a:rPr lang="es-CL" sz="1600" dirty="0" err="1" smtClean="0"/>
              <a:t>Antil</a:t>
            </a:r>
            <a:r>
              <a:rPr lang="es-CL" sz="1600" dirty="0" smtClean="0"/>
              <a:t> </a:t>
            </a:r>
            <a:r>
              <a:rPr lang="es-CL" sz="1600" dirty="0" err="1" smtClean="0"/>
              <a:t>Mawida</a:t>
            </a:r>
            <a:r>
              <a:rPr lang="es-CL" sz="1600" dirty="0" smtClean="0"/>
              <a:t> </a:t>
            </a:r>
            <a:endParaRPr lang="es-CL" dirty="0"/>
          </a:p>
        </p:txBody>
      </p:sp>
      <p:pic>
        <p:nvPicPr>
          <p:cNvPr id="4100" name="Picture 4" descr="Autismo y coronavirus: información fiable para familias"/>
          <p:cNvPicPr>
            <a:picLocks noChangeAspect="1" noChangeArrowheads="1"/>
          </p:cNvPicPr>
          <p:nvPr/>
        </p:nvPicPr>
        <p:blipFill rotWithShape="1">
          <a:blip r:embed="rId2">
            <a:extLst>
              <a:ext uri="{28A0092B-C50C-407E-A947-70E740481C1C}">
                <a14:useLocalDpi xmlns:a14="http://schemas.microsoft.com/office/drawing/2010/main" val="0"/>
              </a:ext>
            </a:extLst>
          </a:blip>
          <a:srcRect r="47687" b="-9818"/>
          <a:stretch/>
        </p:blipFill>
        <p:spPr bwMode="auto">
          <a:xfrm>
            <a:off x="665026" y="3497263"/>
            <a:ext cx="2561500" cy="3360737"/>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descr="Descripción: http://mail.google.com/mail/?attid=0.1&amp;disp=emb&amp;view=att&amp;th=11c23fdc431f371b"/>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229031" y="246657"/>
            <a:ext cx="871989" cy="1086014"/>
          </a:xfrm>
          <a:prstGeom prst="rect">
            <a:avLst/>
          </a:prstGeom>
          <a:noFill/>
          <a:ln>
            <a:noFill/>
          </a:ln>
        </p:spPr>
      </p:pic>
    </p:spTree>
    <p:extLst>
      <p:ext uri="{BB962C8B-B14F-4D97-AF65-F5344CB8AC3E}">
        <p14:creationId xmlns:p14="http://schemas.microsoft.com/office/powerpoint/2010/main" val="299365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4" y="828563"/>
            <a:ext cx="10351752" cy="962137"/>
          </a:xfrm>
        </p:spPr>
        <p:txBody>
          <a:bodyPr/>
          <a:lstStyle/>
          <a:p>
            <a:r>
              <a:rPr lang="es-CL" dirty="0" smtClean="0"/>
              <a:t>	</a:t>
            </a:r>
            <a:endParaRPr lang="es-CL" dirty="0"/>
          </a:p>
        </p:txBody>
      </p:sp>
      <p:sp>
        <p:nvSpPr>
          <p:cNvPr id="3" name="Marcador de contenido 2"/>
          <p:cNvSpPr>
            <a:spLocks noGrp="1"/>
          </p:cNvSpPr>
          <p:nvPr>
            <p:ph type="body" idx="1"/>
          </p:nvPr>
        </p:nvSpPr>
        <p:spPr>
          <a:xfrm>
            <a:off x="525926" y="1593669"/>
            <a:ext cx="9297343" cy="4506685"/>
          </a:xfrm>
        </p:spPr>
        <p:txBody>
          <a:bodyPr>
            <a:noAutofit/>
          </a:bodyPr>
          <a:lstStyle/>
          <a:p>
            <a:pPr algn="ctr"/>
            <a:r>
              <a:rPr lang="es-CL" sz="2800" cap="none" dirty="0" smtClean="0"/>
              <a:t>Estar encerrado en casa es una situación excepcional que sin duda esta alterando nuestra dinámica y rutina de cualquier familia y puede generar alteraciones emocionales o de conducta en los niños y niñas con un trastorno del espectro autista (TEA). </a:t>
            </a:r>
            <a:endParaRPr lang="es-CL" sz="2800" cap="none" dirty="0"/>
          </a:p>
        </p:txBody>
      </p:sp>
      <p:pic>
        <p:nvPicPr>
          <p:cNvPr id="1026" name="Picture 2" descr="DSM-V y Trastornos del Espectro Autista (TEA) | Edeca Formaci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0140" y="3970788"/>
            <a:ext cx="6283325" cy="2525712"/>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Descripción: http://mail.google.com/mail/?attid=0.1&amp;disp=emb&amp;view=att&amp;th=11c23fdc431f371b"/>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525926" y="199324"/>
            <a:ext cx="961680" cy="1028975"/>
          </a:xfrm>
          <a:prstGeom prst="rect">
            <a:avLst/>
          </a:prstGeom>
          <a:noFill/>
          <a:ln>
            <a:noFill/>
          </a:ln>
        </p:spPr>
      </p:pic>
    </p:spTree>
    <p:extLst>
      <p:ext uri="{BB962C8B-B14F-4D97-AF65-F5344CB8AC3E}">
        <p14:creationId xmlns:p14="http://schemas.microsoft.com/office/powerpoint/2010/main" val="1432286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5594" y="609600"/>
            <a:ext cx="8018408" cy="1198268"/>
          </a:xfrm>
        </p:spPr>
        <p:txBody>
          <a:bodyPr>
            <a:normAutofit fontScale="90000"/>
          </a:bodyPr>
          <a:lstStyle/>
          <a:p>
            <a:r>
              <a:rPr lang="es-CL" dirty="0" smtClean="0"/>
              <a:t>¿Como podría responder mi hijo o hija al estar encerrada en la casa? </a:t>
            </a:r>
            <a:br>
              <a:rPr lang="es-CL" dirty="0" smtClean="0"/>
            </a:br>
            <a:endParaRPr lang="es-CL" dirty="0"/>
          </a:p>
        </p:txBody>
      </p:sp>
      <p:sp>
        <p:nvSpPr>
          <p:cNvPr id="3" name="Marcador de contenido 2"/>
          <p:cNvSpPr>
            <a:spLocks noGrp="1"/>
          </p:cNvSpPr>
          <p:nvPr>
            <p:ph idx="1"/>
          </p:nvPr>
        </p:nvSpPr>
        <p:spPr>
          <a:xfrm>
            <a:off x="1682284" y="4457476"/>
            <a:ext cx="2182542" cy="652209"/>
          </a:xfrm>
        </p:spPr>
        <p:txBody>
          <a:bodyPr>
            <a:normAutofit/>
          </a:bodyPr>
          <a:lstStyle/>
          <a:p>
            <a:pPr marL="457200" indent="-457200">
              <a:buAutoNum type="arabicPeriod"/>
            </a:pPr>
            <a:endParaRPr lang="es-CL" dirty="0" smtClean="0"/>
          </a:p>
          <a:p>
            <a:pPr marL="457200" indent="-457200">
              <a:buAutoNum type="arabicPeriod"/>
            </a:pPr>
            <a:endParaRPr lang="es-CL" dirty="0"/>
          </a:p>
        </p:txBody>
      </p:sp>
      <p:sp>
        <p:nvSpPr>
          <p:cNvPr id="4" name="Rectángulo redondeado 3"/>
          <p:cNvSpPr/>
          <p:nvPr/>
        </p:nvSpPr>
        <p:spPr>
          <a:xfrm>
            <a:off x="646111" y="2198596"/>
            <a:ext cx="3835022" cy="228600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r>
              <a:rPr lang="es-CL" cap="none" dirty="0" smtClean="0"/>
              <a:t>Otras personas pueden sentirse preocupadas por la situaciones. en este caso se recomienda el uso adecuado de la información relacionada con el coronavirus y el motivo del aislamiento. </a:t>
            </a:r>
          </a:p>
        </p:txBody>
      </p:sp>
      <p:sp>
        <p:nvSpPr>
          <p:cNvPr id="5" name="Elipse 4"/>
          <p:cNvSpPr/>
          <p:nvPr/>
        </p:nvSpPr>
        <p:spPr>
          <a:xfrm>
            <a:off x="4016489" y="3691911"/>
            <a:ext cx="4094327" cy="305709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s-CL" dirty="0" smtClean="0"/>
              <a:t>En </a:t>
            </a:r>
            <a:r>
              <a:rPr lang="es-CL" dirty="0"/>
              <a:t>el </a:t>
            </a:r>
            <a:r>
              <a:rPr lang="es-CL" cap="none" dirty="0" smtClean="0"/>
              <a:t>caso de los niños con tea, podría generar una respuesta emocional atípica variando sus según las características de la familia.  </a:t>
            </a:r>
          </a:p>
        </p:txBody>
      </p:sp>
      <p:sp>
        <p:nvSpPr>
          <p:cNvPr id="6" name="Rectángulo 5"/>
          <p:cNvSpPr/>
          <p:nvPr/>
        </p:nvSpPr>
        <p:spPr>
          <a:xfrm>
            <a:off x="7377318" y="1951613"/>
            <a:ext cx="4620949" cy="2147138"/>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r>
              <a:rPr lang="es-CL" cap="none" dirty="0" smtClean="0"/>
              <a:t>Lo importante es no generar ansiedad hacía el coronavirus</a:t>
            </a:r>
            <a:r>
              <a:rPr lang="es-CL" dirty="0" smtClean="0"/>
              <a:t> </a:t>
            </a:r>
            <a:r>
              <a:rPr lang="es-CL" cap="none" dirty="0" smtClean="0"/>
              <a:t>y normalizar al máximo las medidas de higiene de manera. </a:t>
            </a:r>
            <a:r>
              <a:rPr lang="es-CL" u="sng" cap="none" dirty="0" smtClean="0"/>
              <a:t>En el caso de los más pequeños podemos usar juegos o canciones. </a:t>
            </a:r>
          </a:p>
        </p:txBody>
      </p:sp>
      <p:pic>
        <p:nvPicPr>
          <p:cNvPr id="2054" name="Picture 6" descr="Amarillo Número 1 Foto de stock y más banco de imágenes de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254" y="1841029"/>
            <a:ext cx="396410" cy="32440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LAS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0747" y="4762200"/>
            <a:ext cx="694970" cy="694970"/>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12" descr="Archivo:Number 3 in yellow rounded square.svg - Wikipedia, la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pic>
        <p:nvPicPr>
          <p:cNvPr id="2064" name="Picture 16" descr="Fichier:TTC - Line 3 - Scarborough RT line.svg — Wikipédi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35532" y="1578428"/>
            <a:ext cx="615302" cy="615302"/>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Lavarse las manos para el cuidado personal diario | Vector Premiu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23370" y="4212689"/>
            <a:ext cx="1728843" cy="1728843"/>
          </a:xfrm>
          <a:prstGeom prst="rect">
            <a:avLst/>
          </a:prstGeom>
          <a:noFill/>
          <a:extLst>
            <a:ext uri="{909E8E84-426E-40DD-AFC4-6F175D3DCCD1}">
              <a14:hiddenFill xmlns:a14="http://schemas.microsoft.com/office/drawing/2010/main">
                <a:solidFill>
                  <a:srgbClr val="FFFFFF"/>
                </a:solidFill>
              </a14:hiddenFill>
            </a:ext>
          </a:extLst>
        </p:spPr>
      </p:pic>
      <p:pic>
        <p:nvPicPr>
          <p:cNvPr id="16" name="Imagen 15" descr="Descripción: http://mail.google.com/mail/?attid=0.1&amp;disp=emb&amp;view=att&amp;th=11c23fdc431f371b"/>
          <p:cNvPicPr/>
          <p:nvPr/>
        </p:nvPicPr>
        <p:blipFill>
          <a:blip r:embed="rId6" r:link="rId7" cstate="print">
            <a:extLst>
              <a:ext uri="{28A0092B-C50C-407E-A947-70E740481C1C}">
                <a14:useLocalDpi xmlns:a14="http://schemas.microsoft.com/office/drawing/2010/main" val="0"/>
              </a:ext>
            </a:extLst>
          </a:blip>
          <a:srcRect/>
          <a:stretch>
            <a:fillRect/>
          </a:stretch>
        </p:blipFill>
        <p:spPr bwMode="auto">
          <a:xfrm>
            <a:off x="178265" y="477411"/>
            <a:ext cx="871989" cy="1086014"/>
          </a:xfrm>
          <a:prstGeom prst="rect">
            <a:avLst/>
          </a:prstGeom>
          <a:noFill/>
          <a:ln>
            <a:noFill/>
          </a:ln>
        </p:spPr>
      </p:pic>
    </p:spTree>
    <p:extLst>
      <p:ext uri="{BB962C8B-B14F-4D97-AF65-F5344CB8AC3E}">
        <p14:creationId xmlns:p14="http://schemas.microsoft.com/office/powerpoint/2010/main" val="4025323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1349" y="293143"/>
            <a:ext cx="8595165" cy="1562789"/>
          </a:xfrm>
        </p:spPr>
        <p:txBody>
          <a:bodyPr>
            <a:normAutofit fontScale="90000"/>
          </a:bodyPr>
          <a:lstStyle/>
          <a:p>
            <a:pPr algn="ctr"/>
            <a:r>
              <a:rPr lang="es-CL" sz="3600" dirty="0" smtClean="0"/>
              <a:t>El confinamiento en casa de niños y adolescentes con TEA podría generar otras alteraciones como: </a:t>
            </a:r>
            <a:endParaRPr lang="es-CL" sz="3600" dirty="0"/>
          </a:p>
        </p:txBody>
      </p:sp>
      <p:sp>
        <p:nvSpPr>
          <p:cNvPr id="3" name="Marcador de contenido 2"/>
          <p:cNvSpPr>
            <a:spLocks noGrp="1"/>
          </p:cNvSpPr>
          <p:nvPr>
            <p:ph idx="1"/>
          </p:nvPr>
        </p:nvSpPr>
        <p:spPr>
          <a:xfrm>
            <a:off x="4885509" y="2235872"/>
            <a:ext cx="5582323" cy="4485516"/>
          </a:xfrm>
        </p:spPr>
        <p:txBody>
          <a:bodyPr>
            <a:normAutofit/>
          </a:bodyPr>
          <a:lstStyle/>
          <a:p>
            <a:pPr marL="0" indent="0">
              <a:buNone/>
            </a:pPr>
            <a:r>
              <a:rPr lang="es-CL" dirty="0" smtClean="0"/>
              <a:t>Porque </a:t>
            </a:r>
            <a:r>
              <a:rPr lang="es-CL" dirty="0"/>
              <a:t>el niño/a se aburre o por necesidad de </a:t>
            </a:r>
            <a:r>
              <a:rPr lang="es-CL" dirty="0" smtClean="0"/>
              <a:t>AUTORREGULARSE</a:t>
            </a:r>
            <a:r>
              <a:rPr lang="es-CL" dirty="0"/>
              <a:t>.</a:t>
            </a:r>
            <a:endParaRPr lang="es-CL" dirty="0" smtClean="0"/>
          </a:p>
          <a:p>
            <a:pPr marL="0" indent="0">
              <a:buNone/>
            </a:pPr>
            <a:endParaRPr lang="es-CL" dirty="0" smtClean="0"/>
          </a:p>
          <a:p>
            <a:pPr marL="0" indent="0">
              <a:buNone/>
            </a:pPr>
            <a:r>
              <a:rPr lang="es-CL" dirty="0" smtClean="0"/>
              <a:t>Es </a:t>
            </a:r>
            <a:r>
              <a:rPr lang="es-CL" dirty="0"/>
              <a:t>esperable la frustración al no poder salir de casa o hacer las actividades que habitualmente hacen. </a:t>
            </a:r>
            <a:endParaRPr lang="es-CL" dirty="0" smtClean="0"/>
          </a:p>
          <a:p>
            <a:pPr marL="0" indent="0">
              <a:buNone/>
            </a:pPr>
            <a:endParaRPr lang="es-CL" dirty="0" smtClean="0"/>
          </a:p>
          <a:p>
            <a:pPr marL="0" indent="0">
              <a:buNone/>
            </a:pPr>
            <a:r>
              <a:rPr lang="es-CL" dirty="0" smtClean="0"/>
              <a:t>O </a:t>
            </a:r>
            <a:r>
              <a:rPr lang="es-CL" dirty="0"/>
              <a:t>lo que se conoce como DESREGULACIÓN EMOCIONAL. </a:t>
            </a:r>
            <a:endParaRPr lang="es-CL" dirty="0" smtClean="0"/>
          </a:p>
          <a:p>
            <a:pPr marL="457200" indent="-457200">
              <a:buAutoNum type="arabicPeriod"/>
            </a:pPr>
            <a:endParaRPr lang="es-CL" dirty="0"/>
          </a:p>
          <a:p>
            <a:pPr marL="0" indent="0">
              <a:buNone/>
            </a:pPr>
            <a:r>
              <a:rPr lang="es-CL" dirty="0" smtClean="0"/>
              <a:t>Esta conducta puede variar desde el insomnio o dormir en exceso. </a:t>
            </a:r>
            <a:endParaRPr lang="es-CL" dirty="0"/>
          </a:p>
        </p:txBody>
      </p:sp>
      <p:sp>
        <p:nvSpPr>
          <p:cNvPr id="4" name="Rectángulo redondeado 3"/>
          <p:cNvSpPr/>
          <p:nvPr/>
        </p:nvSpPr>
        <p:spPr>
          <a:xfrm>
            <a:off x="791569" y="2344627"/>
            <a:ext cx="2905220" cy="594516"/>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Aumento de Conductas Repetitivas </a:t>
            </a:r>
            <a:endParaRPr lang="es-CL" dirty="0"/>
          </a:p>
        </p:txBody>
      </p:sp>
      <p:sp>
        <p:nvSpPr>
          <p:cNvPr id="5" name="Rectángulo redondeado 4"/>
          <p:cNvSpPr/>
          <p:nvPr/>
        </p:nvSpPr>
        <p:spPr>
          <a:xfrm>
            <a:off x="791570" y="3314981"/>
            <a:ext cx="2905219" cy="94350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Aumento de Conductas disruptivas o problemas de conducta </a:t>
            </a:r>
            <a:endParaRPr lang="es-CL" dirty="0"/>
          </a:p>
        </p:txBody>
      </p:sp>
      <p:sp>
        <p:nvSpPr>
          <p:cNvPr id="6" name="Rectángulo redondeado 5"/>
          <p:cNvSpPr/>
          <p:nvPr/>
        </p:nvSpPr>
        <p:spPr>
          <a:xfrm>
            <a:off x="791569" y="4689081"/>
            <a:ext cx="2905220" cy="525439"/>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Aumento de la irritabilidad o la ansiedad</a:t>
            </a:r>
            <a:endParaRPr lang="es-CL" dirty="0"/>
          </a:p>
        </p:txBody>
      </p:sp>
      <p:pic>
        <p:nvPicPr>
          <p:cNvPr id="8" name="Imagen 7" descr="Descripción: http://mail.google.com/mail/?attid=0.1&amp;disp=emb&amp;view=att&amp;th=11c23fdc431f371b"/>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99360" y="177484"/>
            <a:ext cx="871989" cy="1086014"/>
          </a:xfrm>
          <a:prstGeom prst="rect">
            <a:avLst/>
          </a:prstGeom>
          <a:noFill/>
          <a:ln>
            <a:noFill/>
          </a:ln>
        </p:spPr>
      </p:pic>
      <p:sp>
        <p:nvSpPr>
          <p:cNvPr id="7" name="Rectángulo redondeado 6"/>
          <p:cNvSpPr/>
          <p:nvPr/>
        </p:nvSpPr>
        <p:spPr>
          <a:xfrm>
            <a:off x="791569" y="5546317"/>
            <a:ext cx="2905220" cy="717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Alteraciones en el ritmo de sueño. </a:t>
            </a:r>
          </a:p>
        </p:txBody>
      </p:sp>
      <p:sp>
        <p:nvSpPr>
          <p:cNvPr id="9" name="Flecha derecha 8"/>
          <p:cNvSpPr/>
          <p:nvPr/>
        </p:nvSpPr>
        <p:spPr>
          <a:xfrm>
            <a:off x="4101737" y="2612571"/>
            <a:ext cx="467041" cy="130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Flecha derecha 9"/>
          <p:cNvSpPr/>
          <p:nvPr/>
        </p:nvSpPr>
        <p:spPr>
          <a:xfrm>
            <a:off x="4073914" y="3630468"/>
            <a:ext cx="467041" cy="130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 name="Flecha derecha 10"/>
          <p:cNvSpPr/>
          <p:nvPr/>
        </p:nvSpPr>
        <p:spPr>
          <a:xfrm>
            <a:off x="4100125" y="4735000"/>
            <a:ext cx="467041" cy="130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2" name="Flecha derecha 11"/>
          <p:cNvSpPr/>
          <p:nvPr/>
        </p:nvSpPr>
        <p:spPr>
          <a:xfrm>
            <a:off x="4100125" y="5774217"/>
            <a:ext cx="467041" cy="130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96211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19794" y="609600"/>
            <a:ext cx="8072846" cy="892629"/>
          </a:xfrm>
        </p:spPr>
        <p:txBody>
          <a:bodyPr>
            <a:normAutofit fontScale="90000"/>
          </a:bodyPr>
          <a:lstStyle/>
          <a:p>
            <a:r>
              <a:rPr lang="es-CL" dirty="0"/>
              <a:t>El confinamiento en casa de niños y adolescentes con TEA podría generar otras alteraciones como: </a:t>
            </a:r>
          </a:p>
        </p:txBody>
      </p:sp>
      <p:sp>
        <p:nvSpPr>
          <p:cNvPr id="3" name="Marcador de contenido 2"/>
          <p:cNvSpPr>
            <a:spLocks noGrp="1"/>
          </p:cNvSpPr>
          <p:nvPr>
            <p:ph idx="1"/>
          </p:nvPr>
        </p:nvSpPr>
        <p:spPr>
          <a:xfrm>
            <a:off x="5029199" y="2109651"/>
            <a:ext cx="6217921" cy="4232366"/>
          </a:xfrm>
        </p:spPr>
        <p:txBody>
          <a:bodyPr>
            <a:normAutofit lnSpcReduction="10000"/>
          </a:bodyPr>
          <a:lstStyle/>
          <a:p>
            <a:pPr marL="0" indent="0">
              <a:buNone/>
            </a:pPr>
            <a:endParaRPr lang="es-CL" dirty="0" smtClean="0"/>
          </a:p>
          <a:p>
            <a:pPr marL="0" indent="0">
              <a:buNone/>
            </a:pPr>
            <a:r>
              <a:rPr lang="es-CL" dirty="0" smtClean="0"/>
              <a:t>Debido a que podrían no saber como explicar sus emociones o lo que les está pasando. </a:t>
            </a:r>
          </a:p>
          <a:p>
            <a:pPr marL="0" indent="0">
              <a:buNone/>
            </a:pPr>
            <a:endParaRPr lang="es-CL" dirty="0" smtClean="0"/>
          </a:p>
          <a:p>
            <a:pPr marL="0" indent="0">
              <a:buNone/>
            </a:pPr>
            <a:r>
              <a:rPr lang="es-CL" dirty="0" smtClean="0"/>
              <a:t>Ya que todas las rutinas cambian podría no saber cuando o no comer. Adicional a la ansiedad del encierro. </a:t>
            </a:r>
            <a:endParaRPr lang="es-CL" dirty="0"/>
          </a:p>
          <a:p>
            <a:pPr marL="0" indent="0">
              <a:buNone/>
            </a:pPr>
            <a:endParaRPr lang="es-CL" dirty="0"/>
          </a:p>
          <a:p>
            <a:pPr marL="0" indent="0">
              <a:buNone/>
            </a:pPr>
            <a:r>
              <a:rPr lang="es-CL" dirty="0" smtClean="0"/>
              <a:t>Devuelven </a:t>
            </a:r>
            <a:r>
              <a:rPr lang="es-CL" dirty="0"/>
              <a:t>(regurgitan) del estómago los </a:t>
            </a:r>
            <a:r>
              <a:rPr lang="es-CL" dirty="0" smtClean="0"/>
              <a:t>alimentos </a:t>
            </a:r>
            <a:r>
              <a:rPr lang="es-CL" dirty="0"/>
              <a:t>no </a:t>
            </a:r>
            <a:r>
              <a:rPr lang="es-CL" dirty="0" smtClean="0"/>
              <a:t>digeridos. </a:t>
            </a:r>
          </a:p>
          <a:p>
            <a:pPr marL="0" indent="0">
              <a:buNone/>
            </a:pPr>
            <a:endParaRPr lang="es-CL" dirty="0"/>
          </a:p>
          <a:p>
            <a:pPr marL="0" indent="0">
              <a:buNone/>
            </a:pPr>
            <a:r>
              <a:rPr lang="es-CL" dirty="0" smtClean="0"/>
              <a:t>Preferir no ducharse ya que su rutina no lo amerita o ducharse y lavarse las manos en exceso. </a:t>
            </a:r>
          </a:p>
        </p:txBody>
      </p:sp>
      <p:sp>
        <p:nvSpPr>
          <p:cNvPr id="4" name="Rectángulo redondeado 3"/>
          <p:cNvSpPr/>
          <p:nvPr/>
        </p:nvSpPr>
        <p:spPr>
          <a:xfrm>
            <a:off x="927462" y="2468880"/>
            <a:ext cx="3004457" cy="509451"/>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CL" dirty="0" smtClean="0"/>
              <a:t>Autolesiones </a:t>
            </a:r>
            <a:endParaRPr lang="es-CL" dirty="0"/>
          </a:p>
        </p:txBody>
      </p:sp>
      <p:sp>
        <p:nvSpPr>
          <p:cNvPr id="5" name="Rectángulo redondeado 4"/>
          <p:cNvSpPr/>
          <p:nvPr/>
        </p:nvSpPr>
        <p:spPr>
          <a:xfrm>
            <a:off x="933186" y="3337556"/>
            <a:ext cx="3004457" cy="69233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s-CL"/>
              <a:t>Falta de apetito. </a:t>
            </a:r>
          </a:p>
          <a:p>
            <a:r>
              <a:rPr lang="es-CL"/>
              <a:t>Exceso de apetito.</a:t>
            </a:r>
            <a:endParaRPr lang="es-CL" dirty="0"/>
          </a:p>
        </p:txBody>
      </p:sp>
      <p:sp>
        <p:nvSpPr>
          <p:cNvPr id="6" name="Rectángulo redondeado 5"/>
          <p:cNvSpPr/>
          <p:nvPr/>
        </p:nvSpPr>
        <p:spPr>
          <a:xfrm>
            <a:off x="927461" y="4500153"/>
            <a:ext cx="3004457" cy="6400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s-CL"/>
              <a:t>Conducta de rumiación </a:t>
            </a:r>
            <a:endParaRPr lang="es-CL" dirty="0"/>
          </a:p>
        </p:txBody>
      </p:sp>
      <p:sp>
        <p:nvSpPr>
          <p:cNvPr id="7" name="Rectángulo redondeado 6"/>
          <p:cNvSpPr/>
          <p:nvPr/>
        </p:nvSpPr>
        <p:spPr>
          <a:xfrm>
            <a:off x="927462" y="5610499"/>
            <a:ext cx="3004457" cy="62701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s-CL" dirty="0"/>
              <a:t>Descuido </a:t>
            </a:r>
            <a:r>
              <a:rPr lang="es-CL" dirty="0" smtClean="0"/>
              <a:t> o exceso del </a:t>
            </a:r>
            <a:r>
              <a:rPr lang="es-CL" dirty="0"/>
              <a:t>aseo personal. </a:t>
            </a:r>
          </a:p>
        </p:txBody>
      </p:sp>
      <p:pic>
        <p:nvPicPr>
          <p:cNvPr id="8" name="Imagen 7" descr="Descripción: http://mail.google.com/mail/?attid=0.1&amp;disp=emb&amp;view=att&amp;th=11c23fdc431f371b"/>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290800" y="416215"/>
            <a:ext cx="871989" cy="1086014"/>
          </a:xfrm>
          <a:prstGeom prst="rect">
            <a:avLst/>
          </a:prstGeom>
          <a:noFill/>
          <a:ln>
            <a:noFill/>
          </a:ln>
        </p:spPr>
      </p:pic>
      <p:sp>
        <p:nvSpPr>
          <p:cNvPr id="9" name="Flecha derecha 8"/>
          <p:cNvSpPr/>
          <p:nvPr/>
        </p:nvSpPr>
        <p:spPr>
          <a:xfrm>
            <a:off x="4416855" y="2658290"/>
            <a:ext cx="467041" cy="130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Flecha derecha 9"/>
          <p:cNvSpPr/>
          <p:nvPr/>
        </p:nvSpPr>
        <p:spPr>
          <a:xfrm>
            <a:off x="4392335" y="3681537"/>
            <a:ext cx="467041" cy="130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 name="Flecha derecha 10"/>
          <p:cNvSpPr/>
          <p:nvPr/>
        </p:nvSpPr>
        <p:spPr>
          <a:xfrm>
            <a:off x="4392336" y="4839785"/>
            <a:ext cx="467041" cy="130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2" name="Flecha derecha 11"/>
          <p:cNvSpPr/>
          <p:nvPr/>
        </p:nvSpPr>
        <p:spPr>
          <a:xfrm>
            <a:off x="4392336" y="5734590"/>
            <a:ext cx="467041" cy="130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217845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1105" y="1889760"/>
            <a:ext cx="8596668" cy="1320800"/>
          </a:xfrm>
        </p:spPr>
        <p:txBody>
          <a:bodyPr>
            <a:normAutofit fontScale="90000"/>
          </a:bodyPr>
          <a:lstStyle/>
          <a:p>
            <a:pPr algn="ctr"/>
            <a:r>
              <a:rPr lang="es-CL" dirty="0"/>
              <a:t>Ante la aparición o agravamiento de alguno de estos síntomas será importante contactarse con sus terapeutas o con los centros de salud que actualmente realizan asistencia por teléfono, para evaluar la intervención más adecuada. </a:t>
            </a:r>
            <a:br>
              <a:rPr lang="es-CL" dirty="0"/>
            </a:br>
            <a:endParaRPr lang="es-CL" dirty="0"/>
          </a:p>
        </p:txBody>
      </p:sp>
      <p:pic>
        <p:nvPicPr>
          <p:cNvPr id="5" name="Imagen 4" descr="Descripción: http://mail.google.com/mail/?attid=0.1&amp;disp=emb&amp;view=att&amp;th=11c23fdc431f371b"/>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343052" y="233335"/>
            <a:ext cx="871989" cy="1086014"/>
          </a:xfrm>
          <a:prstGeom prst="rect">
            <a:avLst/>
          </a:prstGeom>
          <a:noFill/>
          <a:ln>
            <a:noFill/>
          </a:ln>
        </p:spPr>
      </p:pic>
      <p:pic>
        <p:nvPicPr>
          <p:cNvPr id="3074" name="Picture 2" descr="https://tse3.mm.bing.net/th?id=OIP.ZweZVjXG_4-b6-Z-RlFB2AHaHa&amp;pid=Api&amp;P=0&amp;w=300&amp;h=3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174" y="5081452"/>
            <a:ext cx="1629439" cy="162943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letrasdecolores.com/wp-content/uploads/2013/10/slideinfant-1024x39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998" y="5018922"/>
            <a:ext cx="4364173" cy="1691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08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9242" y="618518"/>
            <a:ext cx="8065194" cy="944908"/>
          </a:xfrm>
        </p:spPr>
        <p:txBody>
          <a:bodyPr>
            <a:normAutofit fontScale="90000"/>
          </a:bodyPr>
          <a:lstStyle/>
          <a:p>
            <a:r>
              <a:rPr lang="es-CL" dirty="0" smtClean="0"/>
              <a:t>¿Qu</a:t>
            </a:r>
            <a:r>
              <a:rPr lang="es-CL" dirty="0"/>
              <a:t>é</a:t>
            </a:r>
            <a:r>
              <a:rPr lang="es-CL" dirty="0" smtClean="0"/>
              <a:t> pasa si el niño se pone nervioso o se angustia por el contexto del coronavirus? </a:t>
            </a:r>
            <a:endParaRPr lang="es-CL" dirty="0"/>
          </a:p>
        </p:txBody>
      </p:sp>
      <p:sp>
        <p:nvSpPr>
          <p:cNvPr id="3" name="Marcador de contenido 2"/>
          <p:cNvSpPr>
            <a:spLocks noGrp="1"/>
          </p:cNvSpPr>
          <p:nvPr>
            <p:ph idx="1"/>
          </p:nvPr>
        </p:nvSpPr>
        <p:spPr>
          <a:xfrm>
            <a:off x="1047671" y="5125555"/>
            <a:ext cx="5452815" cy="1172481"/>
          </a:xfrm>
        </p:spPr>
        <p:txBody>
          <a:bodyPr>
            <a:normAutofit fontScale="77500" lnSpcReduction="20000"/>
          </a:bodyPr>
          <a:lstStyle/>
          <a:p>
            <a:pPr marL="0" indent="0" algn="ctr">
              <a:buNone/>
            </a:pPr>
            <a:r>
              <a:rPr lang="es-CL" sz="3500" i="1" cap="none" dirty="0" smtClean="0"/>
              <a:t>En este caso podemos pintar, realizar deporte, hablar de sus intereses.  </a:t>
            </a:r>
            <a:endParaRPr lang="es-CL" sz="3500" i="1" cap="none" dirty="0"/>
          </a:p>
        </p:txBody>
      </p:sp>
      <p:sp>
        <p:nvSpPr>
          <p:cNvPr id="4" name="Elipse 3"/>
          <p:cNvSpPr/>
          <p:nvPr/>
        </p:nvSpPr>
        <p:spPr>
          <a:xfrm>
            <a:off x="1120460" y="2097738"/>
            <a:ext cx="5307239" cy="225645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Es importante proponer otras opciones, buscando cambiar el foco de atención. Pero… </a:t>
            </a:r>
          </a:p>
          <a:p>
            <a:r>
              <a:rPr lang="es-CL" dirty="0" smtClean="0"/>
              <a:t>¿Cómo si todo lo que se habla está relacionado con el coronavirus? </a:t>
            </a:r>
          </a:p>
        </p:txBody>
      </p:sp>
      <p:pic>
        <p:nvPicPr>
          <p:cNvPr id="3074" name="Picture 2" descr="Kinderland Juguet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0088" y="4762981"/>
            <a:ext cx="1824724" cy="1824724"/>
          </a:xfrm>
          <a:prstGeom prst="rect">
            <a:avLst/>
          </a:prstGeom>
          <a:noFill/>
          <a:extLst>
            <a:ext uri="{909E8E84-426E-40DD-AFC4-6F175D3DCCD1}">
              <a14:hiddenFill xmlns:a14="http://schemas.microsoft.com/office/drawing/2010/main">
                <a:solidFill>
                  <a:srgbClr val="FFFFFF"/>
                </a:solidFill>
              </a14:hiddenFill>
            </a:ext>
          </a:extLst>
        </p:spPr>
      </p:pic>
      <p:sp>
        <p:nvSpPr>
          <p:cNvPr id="13" name="Nube 12"/>
          <p:cNvSpPr/>
          <p:nvPr/>
        </p:nvSpPr>
        <p:spPr>
          <a:xfrm>
            <a:off x="8720288" y="1915136"/>
            <a:ext cx="3471712" cy="184333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¿Conocemos los intereses de nuestros hijos?</a:t>
            </a:r>
            <a:endParaRPr lang="es-CL" dirty="0"/>
          </a:p>
        </p:txBody>
      </p:sp>
      <p:sp>
        <p:nvSpPr>
          <p:cNvPr id="14" name="Flecha abajo 13"/>
          <p:cNvSpPr/>
          <p:nvPr/>
        </p:nvSpPr>
        <p:spPr>
          <a:xfrm>
            <a:off x="3487476" y="4346870"/>
            <a:ext cx="286603" cy="5732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5" name="Nube 14"/>
          <p:cNvSpPr/>
          <p:nvPr/>
        </p:nvSpPr>
        <p:spPr>
          <a:xfrm>
            <a:off x="8815188" y="3759968"/>
            <a:ext cx="519247" cy="47354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6" name="Nube 15"/>
          <p:cNvSpPr/>
          <p:nvPr/>
        </p:nvSpPr>
        <p:spPr>
          <a:xfrm>
            <a:off x="8562390" y="4524705"/>
            <a:ext cx="204716" cy="28660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8" name="Imagen 17" descr="Descripción: http://mail.google.com/mail/?attid=0.1&amp;disp=emb&amp;view=att&amp;th=11c23fdc431f371b"/>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78265" y="477411"/>
            <a:ext cx="871989" cy="1086014"/>
          </a:xfrm>
          <a:prstGeom prst="rect">
            <a:avLst/>
          </a:prstGeom>
          <a:noFill/>
          <a:ln>
            <a:noFill/>
          </a:ln>
        </p:spPr>
      </p:pic>
    </p:spTree>
    <p:extLst>
      <p:ext uri="{BB962C8B-B14F-4D97-AF65-F5344CB8AC3E}">
        <p14:creationId xmlns:p14="http://schemas.microsoft.com/office/powerpoint/2010/main" val="539809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12738"/>
            <a:ext cx="8596668" cy="929032"/>
          </a:xfrm>
        </p:spPr>
        <p:txBody>
          <a:bodyPr>
            <a:normAutofit fontScale="90000"/>
          </a:bodyPr>
          <a:lstStyle/>
          <a:p>
            <a:pPr algn="ctr"/>
            <a:r>
              <a:rPr lang="es-CL" dirty="0" smtClean="0"/>
              <a:t>¿CÓMO HACER FRENTE A LAS POSIBLES ALTERACIONES GENERADAS POR EL CONFINAMIENTO?</a:t>
            </a:r>
            <a:endParaRPr lang="es-CL" dirty="0"/>
          </a:p>
        </p:txBody>
      </p:sp>
      <p:sp>
        <p:nvSpPr>
          <p:cNvPr id="3" name="Marcador de contenido 2"/>
          <p:cNvSpPr>
            <a:spLocks noGrp="1"/>
          </p:cNvSpPr>
          <p:nvPr>
            <p:ph idx="1"/>
          </p:nvPr>
        </p:nvSpPr>
        <p:spPr>
          <a:xfrm>
            <a:off x="307975" y="2062590"/>
            <a:ext cx="10398033" cy="4142268"/>
          </a:xfrm>
        </p:spPr>
        <p:txBody>
          <a:bodyPr>
            <a:normAutofit lnSpcReduction="10000"/>
          </a:bodyPr>
          <a:lstStyle/>
          <a:p>
            <a:pPr algn="just">
              <a:buAutoNum type="arabicPeriod"/>
            </a:pPr>
            <a:r>
              <a:rPr lang="es-CL" dirty="0" smtClean="0"/>
              <a:t>Intentar seguir una misma estructura y horario utilizando el recurso que mejor se adapte a tu hijo o hija. Ejemplos: horario con pictogramas, horario escrito, agenda con imágenes. </a:t>
            </a:r>
          </a:p>
          <a:p>
            <a:pPr marL="0" indent="0" algn="just">
              <a:buNone/>
            </a:pPr>
            <a:endParaRPr lang="es-CL" dirty="0" smtClean="0"/>
          </a:p>
          <a:p>
            <a:pPr algn="just">
              <a:buFont typeface="+mj-lt"/>
              <a:buAutoNum type="arabicPeriod"/>
            </a:pPr>
            <a:r>
              <a:rPr lang="es-CL" dirty="0" smtClean="0"/>
              <a:t>Crear </a:t>
            </a:r>
            <a:r>
              <a:rPr lang="es-CL" dirty="0"/>
              <a:t>ambientes amigables que favorezcan la comprensión y la posibilidad de expresar lo que nos pasa. </a:t>
            </a:r>
            <a:endParaRPr lang="es-CL" dirty="0" smtClean="0"/>
          </a:p>
          <a:p>
            <a:pPr marL="0" indent="0" algn="just">
              <a:buNone/>
            </a:pPr>
            <a:endParaRPr lang="es-CL" dirty="0"/>
          </a:p>
          <a:p>
            <a:pPr algn="just">
              <a:buFont typeface="+mj-lt"/>
              <a:buAutoNum type="arabicPeriod"/>
            </a:pPr>
            <a:r>
              <a:rPr lang="es-CL" dirty="0" smtClean="0"/>
              <a:t>Promover </a:t>
            </a:r>
            <a:r>
              <a:rPr lang="es-CL" dirty="0"/>
              <a:t>los vínculos a distancia, estar atentos a los cambios de </a:t>
            </a:r>
            <a:r>
              <a:rPr lang="es-CL" dirty="0" smtClean="0"/>
              <a:t>comportamientos. </a:t>
            </a:r>
          </a:p>
          <a:p>
            <a:pPr marL="0" indent="0" algn="just">
              <a:buNone/>
            </a:pPr>
            <a:endParaRPr lang="es-CL" dirty="0"/>
          </a:p>
          <a:p>
            <a:pPr algn="just">
              <a:buFont typeface="+mj-lt"/>
              <a:buAutoNum type="arabicPeriod"/>
            </a:pPr>
            <a:r>
              <a:rPr lang="es-CL" dirty="0" smtClean="0"/>
              <a:t>Permitir </a:t>
            </a:r>
            <a:r>
              <a:rPr lang="es-CL" dirty="0"/>
              <a:t>acceso y tiempo para conductas de regulación emocional. Generalmente estas conductas en personas con TEA están ligadas a la </a:t>
            </a:r>
            <a:r>
              <a:rPr lang="es-CL" u="sng" dirty="0"/>
              <a:t>sensorialidad</a:t>
            </a:r>
            <a:r>
              <a:rPr lang="es-CL" dirty="0"/>
              <a:t> y les ayuda a estar más tranquilas, por ejemplo: saltar, estereotipias de manos (movimientos repetitivos y periódicos), movimientos con objetos o con el cuerpo, etc.</a:t>
            </a:r>
          </a:p>
          <a:p>
            <a:pPr algn="just">
              <a:buAutoNum type="arabicPeriod"/>
            </a:pPr>
            <a:endParaRPr lang="es-CL" dirty="0" smtClean="0"/>
          </a:p>
        </p:txBody>
      </p:sp>
      <p:sp>
        <p:nvSpPr>
          <p:cNvPr id="10" name="Marcador de contenido 2"/>
          <p:cNvSpPr txBox="1">
            <a:spLocks/>
          </p:cNvSpPr>
          <p:nvPr/>
        </p:nvSpPr>
        <p:spPr>
          <a:xfrm>
            <a:off x="7779223" y="1825058"/>
            <a:ext cx="3657601" cy="209185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s-CL" dirty="0" smtClean="0"/>
          </a:p>
        </p:txBody>
      </p:sp>
      <p:sp>
        <p:nvSpPr>
          <p:cNvPr id="11" name="Marcador de contenido 2"/>
          <p:cNvSpPr txBox="1">
            <a:spLocks/>
          </p:cNvSpPr>
          <p:nvPr/>
        </p:nvSpPr>
        <p:spPr>
          <a:xfrm>
            <a:off x="585469" y="3422469"/>
            <a:ext cx="10120539" cy="278238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3"/>
            <a:endParaRPr lang="es-CL" dirty="0" smtClean="0"/>
          </a:p>
          <a:p>
            <a:pPr lvl="3"/>
            <a:endParaRPr lang="es-CL" dirty="0"/>
          </a:p>
          <a:p>
            <a:pPr lvl="3"/>
            <a:endParaRPr lang="es-CL" dirty="0" smtClean="0"/>
          </a:p>
        </p:txBody>
      </p:sp>
      <p:sp>
        <p:nvSpPr>
          <p:cNvPr id="9" name="AutoShape 4" descr="CALENDARIOS y HORARIOS de clase para infantil y prima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12" name="AutoShape 6" descr="CALENDARIOS y HORARIOS de clase para infantil y primari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pic>
        <p:nvPicPr>
          <p:cNvPr id="4104" name="Picture 8" descr="CALENDARIOS y HORARIOS de clase para infantil y prima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4499" y="160337"/>
            <a:ext cx="1922325" cy="1806323"/>
          </a:xfrm>
          <a:prstGeom prst="rect">
            <a:avLst/>
          </a:prstGeom>
          <a:noFill/>
          <a:extLst>
            <a:ext uri="{909E8E84-426E-40DD-AFC4-6F175D3DCCD1}">
              <a14:hiddenFill xmlns:a14="http://schemas.microsoft.com/office/drawing/2010/main">
                <a:solidFill>
                  <a:srgbClr val="FFFFFF"/>
                </a:solidFill>
              </a14:hiddenFill>
            </a:ext>
          </a:extLst>
        </p:spPr>
      </p:pic>
      <p:pic>
        <p:nvPicPr>
          <p:cNvPr id="15" name="Imagen 14" descr="Descripción: http://mail.google.com/mail/?attid=0.1&amp;disp=emb&amp;view=att&amp;th=11c23fdc431f371b"/>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78265" y="477411"/>
            <a:ext cx="871989" cy="1086014"/>
          </a:xfrm>
          <a:prstGeom prst="rect">
            <a:avLst/>
          </a:prstGeom>
          <a:noFill/>
          <a:ln>
            <a:noFill/>
          </a:ln>
        </p:spPr>
      </p:pic>
    </p:spTree>
    <p:extLst>
      <p:ext uri="{BB962C8B-B14F-4D97-AF65-F5344CB8AC3E}">
        <p14:creationId xmlns:p14="http://schemas.microsoft.com/office/powerpoint/2010/main" val="1176264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33302" y="609600"/>
            <a:ext cx="7340699" cy="1320800"/>
          </a:xfrm>
        </p:spPr>
        <p:txBody>
          <a:bodyPr/>
          <a:lstStyle/>
          <a:p>
            <a:r>
              <a:rPr lang="es-CL" dirty="0" smtClean="0"/>
              <a:t>Algunos recursos disponibles: </a:t>
            </a:r>
            <a:endParaRPr lang="es-CL" dirty="0"/>
          </a:p>
        </p:txBody>
      </p:sp>
      <p:sp>
        <p:nvSpPr>
          <p:cNvPr id="3" name="Marcador de contenido 2"/>
          <p:cNvSpPr>
            <a:spLocks noGrp="1"/>
          </p:cNvSpPr>
          <p:nvPr>
            <p:ph idx="1"/>
          </p:nvPr>
        </p:nvSpPr>
        <p:spPr>
          <a:xfrm>
            <a:off x="677333" y="1658983"/>
            <a:ext cx="9368003" cy="5199017"/>
          </a:xfrm>
        </p:spPr>
        <p:txBody>
          <a:bodyPr>
            <a:normAutofit/>
          </a:bodyPr>
          <a:lstStyle/>
          <a:p>
            <a:pPr algn="just"/>
            <a:r>
              <a:rPr lang="es-CL" dirty="0"/>
              <a:t>Agenda visual: </a:t>
            </a:r>
          </a:p>
          <a:p>
            <a:pPr marL="0" indent="0" algn="just">
              <a:buNone/>
            </a:pPr>
            <a:r>
              <a:rPr lang="es-CL" dirty="0">
                <a:hlinkClick r:id="rId2"/>
              </a:rPr>
              <a:t>http://</a:t>
            </a:r>
            <a:r>
              <a:rPr lang="es-CL" dirty="0" smtClean="0">
                <a:hlinkClick r:id="rId2"/>
              </a:rPr>
              <a:t>www.arasaac.org/materiales.php?id_material=2057</a:t>
            </a:r>
            <a:endParaRPr lang="es-CL" dirty="0" smtClean="0"/>
          </a:p>
          <a:p>
            <a:pPr marL="0" indent="0" algn="just">
              <a:buNone/>
            </a:pPr>
            <a:endParaRPr lang="es-CL" dirty="0"/>
          </a:p>
          <a:p>
            <a:pPr algn="just"/>
            <a:r>
              <a:rPr lang="es-CL" dirty="0" smtClean="0"/>
              <a:t>Agenda </a:t>
            </a:r>
            <a:r>
              <a:rPr lang="es-CL" dirty="0"/>
              <a:t>In-TIC </a:t>
            </a:r>
          </a:p>
          <a:p>
            <a:pPr marL="0" indent="0" algn="just">
              <a:buNone/>
            </a:pPr>
            <a:r>
              <a:rPr lang="es-CL" dirty="0">
                <a:hlinkClick r:id="rId3"/>
              </a:rPr>
              <a:t>http://www.fundacionorange.es/aplicaciones/in-tic-agenda</a:t>
            </a:r>
            <a:r>
              <a:rPr lang="es-CL" dirty="0" smtClean="0">
                <a:hlinkClick r:id="rId3"/>
              </a:rPr>
              <a:t>/</a:t>
            </a:r>
            <a:endParaRPr lang="es-CL" dirty="0" smtClean="0"/>
          </a:p>
          <a:p>
            <a:pPr marL="0" indent="0" algn="just">
              <a:buNone/>
            </a:pPr>
            <a:endParaRPr lang="es-CL" dirty="0"/>
          </a:p>
          <a:p>
            <a:pPr algn="just"/>
            <a:r>
              <a:rPr lang="es-CL" dirty="0" err="1" smtClean="0"/>
              <a:t>Calm</a:t>
            </a:r>
            <a:r>
              <a:rPr lang="es-CL" dirty="0" smtClean="0"/>
              <a:t>:</a:t>
            </a:r>
          </a:p>
          <a:p>
            <a:pPr marL="0" indent="0" algn="just">
              <a:buNone/>
            </a:pPr>
            <a:r>
              <a:rPr lang="es-CL" dirty="0" smtClean="0">
                <a:hlinkClick r:id="rId4"/>
              </a:rPr>
              <a:t>https</a:t>
            </a:r>
            <a:r>
              <a:rPr lang="es-CL" dirty="0">
                <a:hlinkClick r:id="rId4"/>
              </a:rPr>
              <a:t>://play.google.com/store/apps/details?id=com.calm.android&amp;hl=es</a:t>
            </a:r>
            <a:r>
              <a:rPr lang="es-CL" dirty="0"/>
              <a:t>  </a:t>
            </a:r>
            <a:r>
              <a:rPr lang="es-CL" dirty="0">
                <a:hlinkClick r:id="rId5"/>
              </a:rPr>
              <a:t>https://apps.apple.com/us/app/calm/id571800810</a:t>
            </a:r>
            <a:r>
              <a:rPr lang="es-CL" dirty="0"/>
              <a:t> </a:t>
            </a:r>
            <a:endParaRPr lang="es-CL" dirty="0" smtClean="0"/>
          </a:p>
          <a:p>
            <a:pPr marL="0" indent="0" algn="just">
              <a:buNone/>
            </a:pPr>
            <a:endParaRPr lang="es-CL" dirty="0"/>
          </a:p>
          <a:p>
            <a:pPr algn="just"/>
            <a:r>
              <a:rPr lang="es-CL" dirty="0"/>
              <a:t>Consejos para personas con síndrome de Asperger. ASPIRO. Autismo Sevilla </a:t>
            </a:r>
            <a:r>
              <a:rPr lang="es-CL" dirty="0">
                <a:hlinkClick r:id="rId6"/>
              </a:rPr>
              <a:t>http://www.autismosevilla.org/blog/consejos-para-personas-con-sindrome-de-asperger-y-sus-f </a:t>
            </a:r>
            <a:r>
              <a:rPr lang="es-CL" dirty="0" err="1">
                <a:hlinkClick r:id="rId6"/>
              </a:rPr>
              <a:t>amilias</a:t>
            </a:r>
            <a:r>
              <a:rPr lang="es-CL" dirty="0">
                <a:hlinkClick r:id="rId6"/>
              </a:rPr>
              <a:t>-ante-la-</a:t>
            </a:r>
            <a:r>
              <a:rPr lang="es-CL" dirty="0" err="1">
                <a:hlinkClick r:id="rId6"/>
              </a:rPr>
              <a:t>situacion</a:t>
            </a:r>
            <a:r>
              <a:rPr lang="es-CL" dirty="0">
                <a:hlinkClick r:id="rId6"/>
              </a:rPr>
              <a:t>-de-confinamiento/</a:t>
            </a:r>
            <a:r>
              <a:rPr lang="es-CL" dirty="0"/>
              <a:t> </a:t>
            </a:r>
          </a:p>
          <a:p>
            <a:endParaRPr lang="es-CL" dirty="0"/>
          </a:p>
        </p:txBody>
      </p:sp>
      <p:pic>
        <p:nvPicPr>
          <p:cNvPr id="4" name="Imagen 3" descr="Descripción: http://mail.google.com/mail/?attid=0.1&amp;disp=emb&amp;view=att&amp;th=11c23fdc431f371b"/>
          <p:cNvPicPr/>
          <p:nvPr/>
        </p:nvPicPr>
        <p:blipFill>
          <a:blip r:embed="rId7" r:link="rId8" cstate="print">
            <a:extLst>
              <a:ext uri="{28A0092B-C50C-407E-A947-70E740481C1C}">
                <a14:useLocalDpi xmlns:a14="http://schemas.microsoft.com/office/drawing/2010/main" val="0"/>
              </a:ext>
            </a:extLst>
          </a:blip>
          <a:srcRect/>
          <a:stretch>
            <a:fillRect/>
          </a:stretch>
        </p:blipFill>
        <p:spPr bwMode="auto">
          <a:xfrm>
            <a:off x="387271" y="307594"/>
            <a:ext cx="871989" cy="1086014"/>
          </a:xfrm>
          <a:prstGeom prst="rect">
            <a:avLst/>
          </a:prstGeom>
          <a:noFill/>
          <a:ln>
            <a:noFill/>
          </a:ln>
        </p:spPr>
      </p:pic>
    </p:spTree>
    <p:extLst>
      <p:ext uri="{BB962C8B-B14F-4D97-AF65-F5344CB8AC3E}">
        <p14:creationId xmlns:p14="http://schemas.microsoft.com/office/powerpoint/2010/main" val="282663352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244</TotalTime>
  <Words>1196</Words>
  <Application>Microsoft Office PowerPoint</Application>
  <PresentationFormat>Panorámica</PresentationFormat>
  <Paragraphs>111</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Trebuchet MS</vt:lpstr>
      <vt:lpstr>Wingdings 3</vt:lpstr>
      <vt:lpstr>Faceta</vt:lpstr>
      <vt:lpstr>Trastorno Espectro Autista y el COVI -19 </vt:lpstr>
      <vt:lpstr> </vt:lpstr>
      <vt:lpstr>¿Como podría responder mi hijo o hija al estar encerrada en la casa?  </vt:lpstr>
      <vt:lpstr>El confinamiento en casa de niños y adolescentes con TEA podría generar otras alteraciones como: </vt:lpstr>
      <vt:lpstr>El confinamiento en casa de niños y adolescentes con TEA podría generar otras alteraciones como: </vt:lpstr>
      <vt:lpstr>Ante la aparición o agravamiento de alguno de estos síntomas será importante contactarse con sus terapeutas o con los centros de salud que actualmente realizan asistencia por teléfono, para evaluar la intervención más adecuada.  </vt:lpstr>
      <vt:lpstr>¿Qué pasa si el niño se pone nervioso o se angustia por el contexto del coronavirus? </vt:lpstr>
      <vt:lpstr>¿CÓMO HACER FRENTE A LAS POSIBLES ALTERACIONES GENERADAS POR EL CONFINAMIENTO?</vt:lpstr>
      <vt:lpstr>Algunos recursos disponibles: </vt:lpstr>
      <vt:lpstr>Algunos recursos sobre el coronavirus: </vt:lpstr>
      <vt:lpstr>¿Y las tareas y Guías que nos mandan del colegio ? </vt:lpstr>
      <vt:lpstr>Evaluemos junto a nuestra familia qué es lo más adecuado para nuestra casa, según nuestros hijos, nuestra situación social, laboral y nuestras posibilidades familiares. </vt:lpstr>
      <vt:lpstr> Pero ¿y el contacto con las demás personas?</vt:lpstr>
      <vt:lpstr>¿Sí el niño o niña quiere salir a la calle? </vt:lpstr>
      <vt:lpstr>¿Sí el niño o niña quiere salir a la calle?? </vt:lpstr>
      <vt:lpstr>Presentación de PowerPoint</vt:lpstr>
      <vt:lpstr>  El autismo es parte de este mundo, no es un mundo aparte. Conocerlo y comprenderlo significa enriquecerse.          Psicóloga Macarena Maldonado      Programa de Integración Escolar                       Colegio Antil Mawida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Trastorno Espectro Autista y el COVI -19</dc:title>
  <dc:creator>Macarena Maldonado</dc:creator>
  <cp:lastModifiedBy>Macarena Maldonado</cp:lastModifiedBy>
  <cp:revision>23</cp:revision>
  <dcterms:created xsi:type="dcterms:W3CDTF">2020-04-01T16:23:37Z</dcterms:created>
  <dcterms:modified xsi:type="dcterms:W3CDTF">2020-04-02T16:09:10Z</dcterms:modified>
</cp:coreProperties>
</file>