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85" r:id="rId3"/>
    <p:sldId id="286" r:id="rId4"/>
    <p:sldId id="287" r:id="rId5"/>
    <p:sldId id="277" r:id="rId6"/>
    <p:sldId id="258" r:id="rId7"/>
    <p:sldId id="260" r:id="rId8"/>
    <p:sldId id="278" r:id="rId9"/>
    <p:sldId id="279" r:id="rId10"/>
    <p:sldId id="280" r:id="rId11"/>
    <p:sldId id="281" r:id="rId12"/>
    <p:sldId id="282" r:id="rId13"/>
    <p:sldId id="283" r:id="rId14"/>
    <p:sldId id="288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2756C13-68A7-4FD9-9E2D-43006E5CE6E9}">
          <p14:sldIdLst>
            <p14:sldId id="256"/>
            <p14:sldId id="285"/>
          </p14:sldIdLst>
        </p14:section>
        <p14:section name="Sección sin título" id="{10F8694D-9561-4C47-9105-7017BC007198}">
          <p14:sldIdLst>
            <p14:sldId id="286"/>
            <p14:sldId id="287"/>
            <p14:sldId id="277"/>
            <p14:sldId id="258"/>
            <p14:sldId id="260"/>
            <p14:sldId id="278"/>
            <p14:sldId id="279"/>
            <p14:sldId id="280"/>
            <p14:sldId id="281"/>
            <p14:sldId id="282"/>
            <p14:sldId id="283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034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92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218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687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5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2756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6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37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894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19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65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838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722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78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39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1705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03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342FC78-123D-43D6-AC3E-BA945FBF10EB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6DD541-0206-4A1E-9B83-72D9A707A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31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mail.google.com/mail/?attid=0.1&amp;disp=emb&amp;view=att&amp;th=11c23fdc431f371b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ail.google.com/mail/?attid=0.1&amp;disp=emb&amp;view=att&amp;th=11c23fdc431f371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mail.google.com/mail/?attid=0.1&amp;disp=emb&amp;view=att&amp;th=11c23fdc431f371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58983" y="3802642"/>
            <a:ext cx="8744916" cy="1630155"/>
          </a:xfrm>
        </p:spPr>
        <p:txBody>
          <a:bodyPr>
            <a:normAutofit/>
          </a:bodyPr>
          <a:lstStyle/>
          <a:p>
            <a:pPr algn="ctr"/>
            <a:r>
              <a:rPr lang="es-CL" sz="2000" dirty="0" smtClean="0"/>
              <a:t>Guía </a:t>
            </a:r>
            <a:r>
              <a:rPr lang="es-CL" sz="2000" dirty="0"/>
              <a:t>de primeros auxilios psicológicos en situación de </a:t>
            </a:r>
            <a:r>
              <a:rPr lang="es-CL" sz="2000" dirty="0" smtClean="0"/>
              <a:t>crisis</a:t>
            </a:r>
            <a:r>
              <a:rPr lang="es-CL" dirty="0" smtClean="0"/>
              <a:t>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13420" y="5270493"/>
            <a:ext cx="4690900" cy="1469941"/>
          </a:xfrm>
        </p:spPr>
        <p:txBody>
          <a:bodyPr>
            <a:normAutofit fontScale="70000" lnSpcReduction="20000"/>
          </a:bodyPr>
          <a:lstStyle/>
          <a:p>
            <a:endParaRPr lang="es-CL" dirty="0"/>
          </a:p>
          <a:p>
            <a:pPr algn="ctr"/>
            <a:r>
              <a:rPr lang="es-CL" b="1" dirty="0" smtClean="0"/>
              <a:t>Programa de Integración Escolar </a:t>
            </a:r>
            <a:endParaRPr lang="es-CL" b="1" dirty="0"/>
          </a:p>
          <a:p>
            <a:pPr algn="ctr"/>
            <a:r>
              <a:rPr lang="es-CL" b="1" dirty="0" smtClean="0"/>
              <a:t>Psicóloga Macarena Maldonado G.</a:t>
            </a:r>
          </a:p>
          <a:p>
            <a:pPr algn="ctr"/>
            <a:r>
              <a:rPr lang="es-CL" b="1" dirty="0" smtClean="0"/>
              <a:t>Colegio </a:t>
            </a:r>
            <a:r>
              <a:rPr lang="es-CL" b="1" dirty="0" err="1" smtClean="0"/>
              <a:t>Antil</a:t>
            </a:r>
            <a:r>
              <a:rPr lang="es-CL" b="1" dirty="0" smtClean="0"/>
              <a:t> </a:t>
            </a:r>
            <a:r>
              <a:rPr lang="es-CL" b="1" dirty="0" err="1" smtClean="0"/>
              <a:t>Mawida</a:t>
            </a:r>
            <a:r>
              <a:rPr lang="es-CL" b="1" dirty="0" smtClean="0"/>
              <a:t> </a:t>
            </a:r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 smtClean="0"/>
          </a:p>
        </p:txBody>
      </p:sp>
      <p:pic>
        <p:nvPicPr>
          <p:cNvPr id="6" name="Imagen 5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26" y="659111"/>
            <a:ext cx="963857" cy="11696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525926" y="1593669"/>
            <a:ext cx="10881214" cy="30240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800" dirty="0" smtClean="0"/>
              <a:t> </a:t>
            </a:r>
          </a:p>
          <a:p>
            <a:pPr algn="ctr"/>
            <a:endParaRPr lang="es-CL" sz="2800" dirty="0"/>
          </a:p>
          <a:p>
            <a:pPr algn="ctr"/>
            <a:r>
              <a:rPr lang="es-CL" sz="4000" dirty="0" smtClean="0"/>
              <a:t>Primeros Auxilios Psicológicos  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8861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35354" y="1035570"/>
            <a:ext cx="10912664" cy="165940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4. Connot</a:t>
            </a:r>
            <a:r>
              <a:rPr lang="es-CL" dirty="0" smtClean="0"/>
              <a:t>a positivamente: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Es el reconocimiento del dolor emocional y de la preocupación. </a:t>
            </a:r>
            <a:endParaRPr lang="es-CL" dirty="0" smtClean="0"/>
          </a:p>
          <a:p>
            <a:pPr algn="ctr"/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2048505" y="2966453"/>
            <a:ext cx="8086361" cy="16084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“Eres valiente” </a:t>
            </a:r>
          </a:p>
          <a:p>
            <a:pPr algn="ctr"/>
            <a:r>
              <a:rPr lang="es-CL" sz="2400" dirty="0" smtClean="0"/>
              <a:t>“Lo que sientes es porque eres buena persona” </a:t>
            </a:r>
          </a:p>
          <a:p>
            <a:pPr algn="ctr"/>
            <a:r>
              <a:rPr lang="es-CL" sz="2400" dirty="0" smtClean="0"/>
              <a:t>“Tu dibujo es hermoso y dice mucho ¿puedes explicarme”. </a:t>
            </a:r>
            <a:endParaRPr lang="es-CL" dirty="0"/>
          </a:p>
        </p:txBody>
      </p:sp>
      <p:pic>
        <p:nvPicPr>
          <p:cNvPr id="8" name="Imagen 7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16" y="539675"/>
            <a:ext cx="871989" cy="10860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868321" y="4859384"/>
            <a:ext cx="6420753" cy="19986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No digas: </a:t>
            </a:r>
          </a:p>
          <a:p>
            <a:pPr algn="ctr"/>
            <a:r>
              <a:rPr lang="es-CL" dirty="0" smtClean="0"/>
              <a:t> “Ya basta” “Aprende a ser valiente! !Ya pasó!</a:t>
            </a:r>
          </a:p>
          <a:p>
            <a:pPr algn="ctr"/>
            <a:r>
              <a:rPr lang="es-CL" dirty="0" smtClean="0"/>
              <a:t> ¡Los hombres nos aguantamos callados” </a:t>
            </a:r>
          </a:p>
          <a:p>
            <a:pPr algn="ctr"/>
            <a:r>
              <a:rPr lang="es-CL" dirty="0" smtClean="0"/>
              <a:t>“Para que hablas si nadie entenderá” </a:t>
            </a:r>
          </a:p>
          <a:p>
            <a:pPr algn="ctr"/>
            <a:r>
              <a:rPr lang="es-CL" dirty="0" smtClean="0"/>
              <a:t>“No preocupes a tu familia” </a:t>
            </a:r>
            <a:endParaRPr lang="es-CL" dirty="0"/>
          </a:p>
        </p:txBody>
      </p:sp>
      <p:pic>
        <p:nvPicPr>
          <p:cNvPr id="2050" name="Picture 2" descr="EL OJO DE AYACUCHO:#ATENCION A LAS 13:00 SE REDUCIRÁ EL SERVICIO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11792"/>
          <a:stretch/>
        </p:blipFill>
        <p:spPr bwMode="auto">
          <a:xfrm rot="19629244">
            <a:off x="77585" y="4720569"/>
            <a:ext cx="1829126" cy="82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4101931" y="324954"/>
            <a:ext cx="2194365" cy="7910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L" smtClean="0"/>
              <a:t>¿Cómo?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53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03352" y="2025886"/>
            <a:ext cx="10818088" cy="1161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5. Intervén enseguida: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Al escuchar atentamente, sin criticar o juzgar los sentimientos, ayuda a que los niños y niñas sientan menos dolor psíquico.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52338" y="3737939"/>
            <a:ext cx="10638473" cy="117369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“Los efectos más nocivos de una crisis por la situación que pasamos es que continúen varios días después con angustia y ansiedad.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Si persiste pide ayuda profesional. </a:t>
            </a:r>
            <a:endParaRPr lang="es-CL" dirty="0"/>
          </a:p>
        </p:txBody>
      </p:sp>
      <p:pic>
        <p:nvPicPr>
          <p:cNvPr id="8" name="Imagen 7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451" y="664571"/>
            <a:ext cx="871989" cy="10860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101931" y="324954"/>
            <a:ext cx="2194365" cy="79107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¿Cómo?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698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52338" y="1410790"/>
            <a:ext cx="10769102" cy="17765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6. Extiende el tiempo de los primeros auxilios psicológicos.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Dedicar a sus hijos o hijas y familias el tiempo suficiente para reconocer el dolor natural y humano de los niños implica responsabilidad. Esto ayudara a que se reincorpore inmediatamente a su vida escolar y familiar. Converse con ellos hasta que manifiesta que se encuentra aliviados.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52338" y="3737939"/>
            <a:ext cx="10769102" cy="24669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“Si tienes miedo, es natural” </a:t>
            </a:r>
            <a:br>
              <a:rPr lang="es-CL" sz="2400" dirty="0" smtClean="0"/>
            </a:br>
            <a:r>
              <a:rPr lang="es-CL" sz="2400" dirty="0" smtClean="0"/>
              <a:t>“Si tienes ganas de llorar, hazlo” 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Las emociones son inherentes al ser humano, y no producto de la cobardía. 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* En las situaciones de aislamiento, no todos viven de la misma manera* </a:t>
            </a:r>
            <a:endParaRPr lang="es-CL" dirty="0"/>
          </a:p>
        </p:txBody>
      </p:sp>
      <p:pic>
        <p:nvPicPr>
          <p:cNvPr id="8" name="Imagen 7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17" y="455584"/>
            <a:ext cx="728103" cy="95520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101931" y="324954"/>
            <a:ext cx="2194365" cy="79107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¿Cómo?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6239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19" y="592427"/>
            <a:ext cx="871989" cy="108601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071349" y="324954"/>
            <a:ext cx="4356269" cy="938544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Entonces...</a:t>
            </a:r>
            <a:endParaRPr lang="es-CL" sz="3600" dirty="0"/>
          </a:p>
        </p:txBody>
      </p:sp>
      <p:sp>
        <p:nvSpPr>
          <p:cNvPr id="20" name="Anillo 19"/>
          <p:cNvSpPr/>
          <p:nvPr/>
        </p:nvSpPr>
        <p:spPr>
          <a:xfrm>
            <a:off x="2910256" y="1410968"/>
            <a:ext cx="5518802" cy="4715512"/>
          </a:xfrm>
          <a:prstGeom prst="donut">
            <a:avLst>
              <a:gd name="adj" fmla="val 3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6986676" y="4197294"/>
            <a:ext cx="1740296" cy="1312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Reconoce el dolor </a:t>
            </a:r>
            <a:endParaRPr lang="es-CL" dirty="0"/>
          </a:p>
        </p:txBody>
      </p:sp>
      <p:sp>
        <p:nvSpPr>
          <p:cNvPr id="12" name="Elipse 11"/>
          <p:cNvSpPr/>
          <p:nvPr/>
        </p:nvSpPr>
        <p:spPr>
          <a:xfrm>
            <a:off x="6880096" y="2188925"/>
            <a:ext cx="1740296" cy="139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Normaliza </a:t>
            </a:r>
            <a:endParaRPr lang="es-CL" dirty="0"/>
          </a:p>
        </p:txBody>
      </p:sp>
      <p:sp>
        <p:nvSpPr>
          <p:cNvPr id="15" name="Elipse 14"/>
          <p:cNvSpPr/>
          <p:nvPr/>
        </p:nvSpPr>
        <p:spPr>
          <a:xfrm>
            <a:off x="2379335" y="2188925"/>
            <a:ext cx="1740296" cy="139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Extiende el tiempo </a:t>
            </a:r>
            <a:endParaRPr lang="es-CL" dirty="0"/>
          </a:p>
        </p:txBody>
      </p:sp>
      <p:sp>
        <p:nvSpPr>
          <p:cNvPr id="2" name="Elipse 1"/>
          <p:cNvSpPr/>
          <p:nvPr/>
        </p:nvSpPr>
        <p:spPr>
          <a:xfrm>
            <a:off x="4650552" y="982702"/>
            <a:ext cx="1740296" cy="139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Escucha: Facilita la emoción.  </a:t>
            </a:r>
            <a:endParaRPr lang="es-CL" dirty="0"/>
          </a:p>
        </p:txBody>
      </p:sp>
      <p:sp>
        <p:nvSpPr>
          <p:cNvPr id="14" name="Elipse 13"/>
          <p:cNvSpPr/>
          <p:nvPr/>
        </p:nvSpPr>
        <p:spPr>
          <a:xfrm>
            <a:off x="2677250" y="4118111"/>
            <a:ext cx="1740296" cy="139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Intervén enseguida </a:t>
            </a:r>
            <a:endParaRPr lang="es-CL" dirty="0"/>
          </a:p>
        </p:txBody>
      </p:sp>
      <p:sp>
        <p:nvSpPr>
          <p:cNvPr id="16" name="Elipse 15"/>
          <p:cNvSpPr/>
          <p:nvPr/>
        </p:nvSpPr>
        <p:spPr>
          <a:xfrm>
            <a:off x="4683006" y="5257799"/>
            <a:ext cx="2038210" cy="1296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Connota positivamente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71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lpha Female | Palabras de ánimo, Frases motivador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2" b="14165"/>
          <a:stretch/>
        </p:blipFill>
        <p:spPr bwMode="auto">
          <a:xfrm>
            <a:off x="3107785" y="860717"/>
            <a:ext cx="6021240" cy="523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235337" y="51749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b="1" dirty="0"/>
              <a:t>Programa de Integración Escolar </a:t>
            </a:r>
          </a:p>
          <a:p>
            <a:pPr algn="ctr"/>
            <a:r>
              <a:rPr lang="es-CL" b="1" dirty="0"/>
              <a:t>Psicóloga Macarena Maldonado G.</a:t>
            </a:r>
          </a:p>
          <a:p>
            <a:pPr algn="ctr"/>
            <a:r>
              <a:rPr lang="es-CL" b="1" dirty="0"/>
              <a:t>Colegio </a:t>
            </a:r>
            <a:r>
              <a:rPr lang="es-CL" b="1" dirty="0" err="1"/>
              <a:t>Antil</a:t>
            </a:r>
            <a:r>
              <a:rPr lang="es-CL" b="1" dirty="0"/>
              <a:t> </a:t>
            </a:r>
            <a:r>
              <a:rPr lang="es-CL" b="1" dirty="0" err="1"/>
              <a:t>Mawida</a:t>
            </a:r>
            <a:r>
              <a:rPr lang="es-CL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36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3774" y="1894475"/>
            <a:ext cx="10379066" cy="4209145"/>
          </a:xfrm>
        </p:spPr>
        <p:txBody>
          <a:bodyPr>
            <a:noAutofit/>
          </a:bodyPr>
          <a:lstStyle/>
          <a:p>
            <a:r>
              <a:rPr lang="es-CL" sz="2800" cap="none" dirty="0"/>
              <a:t>L</a:t>
            </a:r>
            <a:r>
              <a:rPr lang="es-CL" sz="2800" cap="none" dirty="0"/>
              <a:t>a pandemia por el covid-19 está poniendo a prueba las capacidades físicas y psíquicas de toda la población. </a:t>
            </a:r>
            <a:r>
              <a:rPr lang="es-CL" sz="2800" cap="none" dirty="0" smtClean="0"/>
              <a:t>Los </a:t>
            </a:r>
            <a:r>
              <a:rPr lang="es-CL" sz="2800" cap="none" dirty="0"/>
              <a:t>efectos directos debidos a la infección, pero sobretodo los efectos asociados tales como el aislamiento, la exposición a noticias sobre el creciente número de víctimas fatales, las exigencias tele-laborales, la convivencia en espacios reducidos y la incertidumbre económica, constituyen aspectos que sin duda desbordarán los mecanismos de afrontamiento de las personas. </a:t>
            </a:r>
            <a:endParaRPr lang="es-CL" sz="2800" cap="none" dirty="0"/>
          </a:p>
        </p:txBody>
      </p:sp>
      <p:pic>
        <p:nvPicPr>
          <p:cNvPr id="4" name="Imagen 3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703" y="724786"/>
            <a:ext cx="963857" cy="116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80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790029"/>
            <a:ext cx="963857" cy="11696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e 4"/>
          <p:cNvSpPr/>
          <p:nvPr/>
        </p:nvSpPr>
        <p:spPr>
          <a:xfrm>
            <a:off x="5019168" y="2787003"/>
            <a:ext cx="1718236" cy="826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¿Que es lo primero?  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742132" y="4604796"/>
            <a:ext cx="4169501" cy="1639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1. Evento desencadenante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(Amenaza nuestro equilibrio psicológico )</a:t>
            </a:r>
            <a:endParaRPr lang="es-CL" dirty="0"/>
          </a:p>
        </p:txBody>
      </p:sp>
      <p:sp>
        <p:nvSpPr>
          <p:cNvPr id="7" name="Rectángulo redondeado 6"/>
          <p:cNvSpPr/>
          <p:nvPr/>
        </p:nvSpPr>
        <p:spPr>
          <a:xfrm>
            <a:off x="7691574" y="4638774"/>
            <a:ext cx="4130312" cy="1605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2. Estrategias de enfrentamiento 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Procesos psicobiologicos que sirven para mantener o restablecer el equilibrio. </a:t>
            </a:r>
            <a:endParaRPr lang="es-CL" dirty="0"/>
          </a:p>
        </p:txBody>
      </p:sp>
      <p:sp>
        <p:nvSpPr>
          <p:cNvPr id="10" name="Marcador de texto 2"/>
          <p:cNvSpPr txBox="1">
            <a:spLocks/>
          </p:cNvSpPr>
          <p:nvPr/>
        </p:nvSpPr>
        <p:spPr>
          <a:xfrm>
            <a:off x="7135024" y="2967278"/>
            <a:ext cx="4085970" cy="829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CL" cap="none" dirty="0" smtClean="0"/>
              <a:t>(Tenemos que evaluar las principales características:  </a:t>
            </a:r>
            <a:endParaRPr lang="es-CL" cap="none" dirty="0"/>
          </a:p>
        </p:txBody>
      </p:sp>
      <p:sp>
        <p:nvSpPr>
          <p:cNvPr id="11" name="Rectángulo 10"/>
          <p:cNvSpPr/>
          <p:nvPr/>
        </p:nvSpPr>
        <p:spPr>
          <a:xfrm>
            <a:off x="2690948" y="1788991"/>
            <a:ext cx="6949441" cy="910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 términos amplios podemos decir que desde el punto de vista psicológico, una gran parte de la humanidad se encuentra hoy en día en una situación de crisis. </a:t>
            </a:r>
            <a:endParaRPr lang="es-CL" dirty="0"/>
          </a:p>
        </p:txBody>
      </p:sp>
      <p:sp>
        <p:nvSpPr>
          <p:cNvPr id="12" name="Rectángulo 11"/>
          <p:cNvSpPr/>
          <p:nvPr/>
        </p:nvSpPr>
        <p:spPr>
          <a:xfrm>
            <a:off x="4815569" y="402291"/>
            <a:ext cx="2319455" cy="7754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¿CRISIS?</a:t>
            </a:r>
            <a:endParaRPr lang="es-CL" dirty="0"/>
          </a:p>
        </p:txBody>
      </p:sp>
      <p:sp>
        <p:nvSpPr>
          <p:cNvPr id="13" name="Flecha abajo 12"/>
          <p:cNvSpPr/>
          <p:nvPr/>
        </p:nvSpPr>
        <p:spPr>
          <a:xfrm>
            <a:off x="5878286" y="1287005"/>
            <a:ext cx="287382" cy="414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 recto de flecha 14"/>
          <p:cNvCxnSpPr>
            <a:stCxn id="5" idx="5"/>
          </p:cNvCxnSpPr>
          <p:nvPr/>
        </p:nvCxnSpPr>
        <p:spPr>
          <a:xfrm>
            <a:off x="6485774" y="3492471"/>
            <a:ext cx="1574607" cy="8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5" idx="3"/>
          </p:cNvCxnSpPr>
          <p:nvPr/>
        </p:nvCxnSpPr>
        <p:spPr>
          <a:xfrm flipH="1">
            <a:off x="4063147" y="3492471"/>
            <a:ext cx="1207651" cy="8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80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1522" y="2383043"/>
            <a:ext cx="10351752" cy="2736819"/>
          </a:xfrm>
        </p:spPr>
        <p:txBody>
          <a:bodyPr/>
          <a:lstStyle/>
          <a:p>
            <a:r>
              <a:rPr lang="es-CL" dirty="0" smtClean="0"/>
              <a:t>Es importante recordar que </a:t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Los niños también pasan por crisis… </a:t>
            </a:r>
            <a:endParaRPr lang="es-CL" dirty="0"/>
          </a:p>
        </p:txBody>
      </p:sp>
      <p:pic>
        <p:nvPicPr>
          <p:cNvPr id="4" name="Imagen 3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790029"/>
            <a:ext cx="963857" cy="116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51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6887" y="540193"/>
            <a:ext cx="9374532" cy="94897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Tenemos que estar atentos si vemos…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4" y="1808743"/>
            <a:ext cx="11215137" cy="1793492"/>
          </a:xfrm>
        </p:spPr>
        <p:txBody>
          <a:bodyPr>
            <a:normAutofit/>
          </a:bodyPr>
          <a:lstStyle/>
          <a:p>
            <a:pPr algn="ctr"/>
            <a:r>
              <a:rPr lang="es-CL" sz="2800" cap="none" dirty="0"/>
              <a:t>M</a:t>
            </a:r>
            <a:r>
              <a:rPr lang="es-CL" sz="2800" cap="none" dirty="0" smtClean="0"/>
              <a:t>iedo, </a:t>
            </a:r>
            <a:r>
              <a:rPr lang="es-CL" sz="2800" cap="none" dirty="0" err="1" smtClean="0"/>
              <a:t>sobreapego</a:t>
            </a:r>
            <a:r>
              <a:rPr lang="es-CL" sz="2800" cap="none" dirty="0" smtClean="0"/>
              <a:t>, se ponen más irritables, se descontrolan anímicamente, hacen preguntas repetitivas sobre un tema, se les hace difícil dormir, comer, etc.  </a:t>
            </a:r>
            <a:endParaRPr lang="es-CL" sz="2800" cap="none" dirty="0"/>
          </a:p>
        </p:txBody>
      </p:sp>
      <p:pic>
        <p:nvPicPr>
          <p:cNvPr id="1026" name="Picture 2" descr="Miedos en la infancia: cómo ayudar a los niños a vencer sus temo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7" y="3909060"/>
            <a:ext cx="2016124" cy="103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rritabilidad infantil - Página 2 de 2 - Etapa Infant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195" y="3602234"/>
            <a:ext cx="2656276" cy="19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s adolescentes necesitan dormir más: ¿podrá la escuela empezar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47" y="5145284"/>
            <a:ext cx="2349982" cy="132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Qué pasa cuando los niños comen muchos dulces | 2-4 AÑOS | NIÑO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40" y="4202613"/>
            <a:ext cx="2574562" cy="171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inderland Juguet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02" y="4314403"/>
            <a:ext cx="1492793" cy="149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Descripción: http://mail.google.com/mail/?attid=0.1&amp;disp=emb&amp;view=att&amp;th=11c23fdc431f371b"/>
          <p:cNvPicPr/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954" y="639054"/>
            <a:ext cx="963857" cy="116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62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3056" y="557831"/>
            <a:ext cx="8018408" cy="73671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Primeros Auxilios psic</a:t>
            </a:r>
            <a:r>
              <a:rPr lang="es-CL" dirty="0" smtClean="0"/>
              <a:t>ológicos. 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682284" y="4457476"/>
            <a:ext cx="2182542" cy="65220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s-CL" dirty="0" smtClean="0"/>
          </a:p>
          <a:p>
            <a:pPr marL="457200" indent="-457200">
              <a:buAutoNum type="arabicPeriod"/>
            </a:pP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614259" y="1812755"/>
            <a:ext cx="10669368" cy="15920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Son acciones de índole emocional que se dan en un momento donde una persona </a:t>
            </a:r>
            <a:r>
              <a:rPr lang="es-CL" sz="2000" b="1" dirty="0" smtClean="0"/>
              <a:t>ayuda</a:t>
            </a:r>
            <a:r>
              <a:rPr lang="es-CL" sz="2000" dirty="0" smtClean="0"/>
              <a:t> a la otra que está sufriendo y siente la necesidad de realizar una intervención para aliviar el estrés humano de una gravedad que por lo general no se ven. </a:t>
            </a:r>
          </a:p>
          <a:p>
            <a:pPr algn="ctr"/>
            <a:endParaRPr lang="es-CL" sz="2000" dirty="0"/>
          </a:p>
          <a:p>
            <a:pPr algn="ctr"/>
            <a:r>
              <a:rPr lang="es-CL" sz="2000" dirty="0" smtClean="0"/>
              <a:t>Esto podría darse debido a la incertidumbre y a la pérdida de su vida cotidiana. </a:t>
            </a:r>
            <a:endParaRPr lang="es-CL" sz="2000" dirty="0"/>
          </a:p>
        </p:txBody>
      </p:sp>
      <p:sp>
        <p:nvSpPr>
          <p:cNvPr id="5" name="Elipse 4"/>
          <p:cNvSpPr/>
          <p:nvPr/>
        </p:nvSpPr>
        <p:spPr>
          <a:xfrm>
            <a:off x="389244" y="4208145"/>
            <a:ext cx="2314767" cy="15133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cap="none" dirty="0" smtClean="0"/>
              <a:t>¿Quién puede aplicar S.O.S. en casa?? </a:t>
            </a:r>
            <a:endParaRPr lang="es-CL" cap="none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3004457" y="4113274"/>
            <a:ext cx="8373289" cy="8818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dirty="0" smtClean="0"/>
              <a:t>Es una primera intervención (intervención primaria o básica) que se aplica en los primeros instantes del momento crítico y puede durar unos minutos </a:t>
            </a:r>
            <a:r>
              <a:rPr lang="es-CL" dirty="0"/>
              <a:t>. </a:t>
            </a:r>
            <a:endParaRPr lang="es-CL" cap="none" dirty="0" smtClean="0"/>
          </a:p>
        </p:txBody>
      </p:sp>
      <p:sp>
        <p:nvSpPr>
          <p:cNvPr id="7" name="AutoShape 12" descr="Archivo:Number 3 in yellow rounded square.svg - Wikipedia, l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3" name="Rectángulo 12"/>
          <p:cNvSpPr/>
          <p:nvPr/>
        </p:nvSpPr>
        <p:spPr>
          <a:xfrm>
            <a:off x="3001190" y="5359016"/>
            <a:ext cx="8376557" cy="9746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dirty="0"/>
              <a:t>P</a:t>
            </a:r>
            <a:r>
              <a:rPr lang="es-CL" dirty="0" smtClean="0"/>
              <a:t>uede estar en manos de la persona que se encuentra un mejor estado emocional dentro de la casa; pero se recomienda si es posible llamar a profesionales o proceder a aplicar S.O.S psicólogas. </a:t>
            </a:r>
          </a:p>
          <a:p>
            <a:endParaRPr lang="es-CL" cap="none" dirty="0" smtClean="0"/>
          </a:p>
        </p:txBody>
      </p:sp>
      <p:pic>
        <p:nvPicPr>
          <p:cNvPr id="14" name="Imagen 13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55" y="643066"/>
            <a:ext cx="963857" cy="116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3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01931" y="324954"/>
            <a:ext cx="2194365" cy="79107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¿Cómo? </a:t>
            </a:r>
            <a:endParaRPr lang="es-CL" sz="36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81283" y="1516435"/>
            <a:ext cx="10347825" cy="15794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s-CL" dirty="0" smtClean="0"/>
              <a:t>Escucha, facilita la expresión del dolor emocional: </a:t>
            </a:r>
          </a:p>
          <a:p>
            <a:pPr marL="342900" indent="-342900" algn="ctr">
              <a:buAutoNum type="arabicPeriod"/>
            </a:pPr>
            <a:endParaRPr lang="es-CL" dirty="0"/>
          </a:p>
          <a:p>
            <a:pPr algn="ctr"/>
            <a:r>
              <a:rPr lang="es-CL" dirty="0" smtClean="0"/>
              <a:t>¿ Qué sientes? ¿Qué es lo que más te cuesta enfrentar en este momento? ¿ Te preocupa la manera en que estas reaccionando? ¿ Te preocupa tu seguridad?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1233515" y="3361224"/>
            <a:ext cx="8843360" cy="17713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NO  sirven expresiones como:  ¡Cállate</a:t>
            </a:r>
            <a:r>
              <a:rPr lang="es-CL" sz="2400" dirty="0" smtClean="0"/>
              <a:t>! ¡Tranquila/o! ¡Ya olvídalo! ¡Que pena! ¡Sé Fuerte! (¿Qué significa ser fuerte?) </a:t>
            </a:r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b="1" dirty="0" smtClean="0"/>
              <a:t>               ¡¡Escuchar siempre será la primera recomendación!!  </a:t>
            </a:r>
            <a:endParaRPr lang="es-CL" b="1" dirty="0"/>
          </a:p>
        </p:txBody>
      </p:sp>
      <p:pic>
        <p:nvPicPr>
          <p:cNvPr id="8" name="Imagen 7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175" y="416900"/>
            <a:ext cx="871989" cy="1086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Padres que adoctrinan a sus hijos contra su madre (y viceversa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3" y="5011013"/>
            <a:ext cx="2627774" cy="131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03352" y="2025886"/>
            <a:ext cx="10818088" cy="1161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2. </a:t>
            </a:r>
            <a:r>
              <a:rPr lang="es-CL" dirty="0" smtClean="0"/>
              <a:t>Normaliza:  Es entender sentimientos y emociones inentendibles, pero que en el diálogo descubrimos que son acciones normales. 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52338" y="3737939"/>
            <a:ext cx="10769102" cy="24669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“Si tienes miedo, es natural” </a:t>
            </a:r>
            <a:br>
              <a:rPr lang="es-CL" sz="2400" dirty="0" smtClean="0"/>
            </a:br>
            <a:r>
              <a:rPr lang="es-CL" sz="2400" dirty="0" smtClean="0"/>
              <a:t>“Si tienes ganas de llorar, hazlo” 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 smtClean="0"/>
              <a:t>Las emociones son inherentes al ser humano, y no producto de la cobardía. </a:t>
            </a:r>
          </a:p>
          <a:p>
            <a:pPr algn="ctr"/>
            <a:r>
              <a:rPr lang="es-CL" sz="2400" dirty="0" smtClean="0"/>
              <a:t>En las situaciones de aislamiento, no todos viven de la misma manera. </a:t>
            </a:r>
            <a:endParaRPr lang="es-CL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101931" y="324954"/>
            <a:ext cx="2194365" cy="79107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¿Cómo? </a:t>
            </a:r>
            <a:endParaRPr lang="es-CL" sz="3600" dirty="0"/>
          </a:p>
        </p:txBody>
      </p:sp>
      <p:pic>
        <p:nvPicPr>
          <p:cNvPr id="12" name="Imagen 11" descr="Descripción: http://mail.google.com/mail/?attid=0.1&amp;disp=emb&amp;view=att&amp;th=11c23fdc431f371b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92" y="720490"/>
            <a:ext cx="963857" cy="116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3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89843" y="1614776"/>
            <a:ext cx="3254695" cy="42834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3. Reconocer el dolor. Implica </a:t>
            </a:r>
            <a:r>
              <a:rPr lang="es-CL" dirty="0" err="1"/>
              <a:t>d</a:t>
            </a:r>
            <a:r>
              <a:rPr lang="es-CL" dirty="0" err="1" smtClean="0"/>
              <a:t>esculpabilización</a:t>
            </a:r>
            <a:r>
              <a:rPr lang="es-CL" dirty="0" smtClean="0"/>
              <a:t>. 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Tenemos que ayudar a los niños, niñas y miembros de la familia a ver que las emociones son producto de la incertidumbre del momento. </a:t>
            </a:r>
          </a:p>
          <a:p>
            <a:pPr algn="ctr"/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4198119" y="1848671"/>
            <a:ext cx="7349899" cy="24931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“¿Qué puedo hacer para ayudarte en este momento?”  </a:t>
            </a:r>
          </a:p>
          <a:p>
            <a:pPr algn="ctr"/>
            <a:r>
              <a:rPr lang="es-CL" sz="2400" dirty="0" smtClean="0"/>
              <a:t>“Dibuja lo que sientes, exprésalo como tu quieras hacerlo” 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5602861" y="5920740"/>
            <a:ext cx="6467220" cy="7674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Disminuir o eliminar la culpa no implica quitarles responsabilidades dentro de la casa </a:t>
            </a:r>
            <a:endParaRPr lang="es-CL" dirty="0"/>
          </a:p>
        </p:txBody>
      </p:sp>
      <p:pic>
        <p:nvPicPr>
          <p:cNvPr id="2050" name="Picture 2" descr="EL OJO DE AYACUCHO:#ATENCION A LAS 13:00 SE REDUCIRÁ EL SERVICIO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11792"/>
          <a:stretch/>
        </p:blipFill>
        <p:spPr bwMode="auto">
          <a:xfrm rot="20070911">
            <a:off x="4299060" y="5109948"/>
            <a:ext cx="2085083" cy="94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4101931" y="324954"/>
            <a:ext cx="2194365" cy="7910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L" smtClean="0"/>
              <a:t>¿Cómo? </a:t>
            </a:r>
            <a:endParaRPr lang="es-CL" dirty="0"/>
          </a:p>
        </p:txBody>
      </p:sp>
      <p:pic>
        <p:nvPicPr>
          <p:cNvPr id="11" name="Imagen 10" descr="Descripción: http://mail.google.com/mail/?attid=0.1&amp;disp=emb&amp;view=att&amp;th=11c23fdc431f371b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112" y="528762"/>
            <a:ext cx="871989" cy="1086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4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540</TotalTime>
  <Words>789</Words>
  <Application>Microsoft Office PowerPoint</Application>
  <PresentationFormat>Panorámica</PresentationFormat>
  <Paragraphs>92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Tw Cen MT</vt:lpstr>
      <vt:lpstr>Wingdings 3</vt:lpstr>
      <vt:lpstr>Gota</vt:lpstr>
      <vt:lpstr>Guía de primeros auxilios psicológicos en situación de crisis  </vt:lpstr>
      <vt:lpstr>Presentación de PowerPoint</vt:lpstr>
      <vt:lpstr>Presentación de PowerPoint</vt:lpstr>
      <vt:lpstr>Es importante recordar que    Los niños también pasan por crisis… </vt:lpstr>
      <vt:lpstr>Tenemos que estar atentos si vemos… </vt:lpstr>
      <vt:lpstr>Primeros Auxilios psicológicos.  </vt:lpstr>
      <vt:lpstr>¿Cómo? </vt:lpstr>
      <vt:lpstr>¿Cómo? </vt:lpstr>
      <vt:lpstr>Presentación de PowerPoint</vt:lpstr>
      <vt:lpstr>Presentación de PowerPoint</vt:lpstr>
      <vt:lpstr>¿Cómo? </vt:lpstr>
      <vt:lpstr>¿Cómo? </vt:lpstr>
      <vt:lpstr>Entonces...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 Espectro Autista y el COVI -19</dc:title>
  <dc:creator>Macarena Maldonado</dc:creator>
  <cp:lastModifiedBy>Macarena Maldonado</cp:lastModifiedBy>
  <cp:revision>45</cp:revision>
  <dcterms:created xsi:type="dcterms:W3CDTF">2020-04-01T16:23:37Z</dcterms:created>
  <dcterms:modified xsi:type="dcterms:W3CDTF">2020-05-08T21:40:54Z</dcterms:modified>
</cp:coreProperties>
</file>